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81" r:id="rId18"/>
    <p:sldId id="273" r:id="rId19"/>
    <p:sldId id="278" r:id="rId20"/>
    <p:sldId id="280" r:id="rId21"/>
    <p:sldId id="279" r:id="rId22"/>
    <p:sldId id="283" r:id="rId23"/>
    <p:sldId id="284" r:id="rId24"/>
    <p:sldId id="285" r:id="rId25"/>
    <p:sldId id="286" r:id="rId26"/>
    <p:sldId id="287" r:id="rId27"/>
    <p:sldId id="288" r:id="rId28"/>
    <p:sldId id="289" r:id="rId29"/>
    <p:sldId id="290" r:id="rId30"/>
    <p:sldId id="300" r:id="rId31"/>
    <p:sldId id="30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96"/>
    <p:restoredTop sz="94715"/>
  </p:normalViewPr>
  <p:slideViewPr>
    <p:cSldViewPr snapToGrid="0" snapToObjects="1">
      <p:cViewPr varScale="1">
        <p:scale>
          <a:sx n="90" d="100"/>
          <a:sy n="90" d="100"/>
        </p:scale>
        <p:origin x="232" y="1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0.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C009-6A14-CE40-BD6E-43893A10C56B}" type="datetimeFigureOut">
              <a:rPr lang="en-US" smtClean="0"/>
              <a:t>10/25/21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0956B2-CCFA-CA4F-9104-473BF141520A}" type="slidenum">
              <a:rPr lang="en-US" smtClean="0"/>
              <a:t>‹#›</a:t>
            </a:fld>
            <a:endParaRPr lang="en-US"/>
          </a:p>
        </p:txBody>
      </p:sp>
    </p:spTree>
    <p:extLst>
      <p:ext uri="{BB962C8B-B14F-4D97-AF65-F5344CB8AC3E}">
        <p14:creationId xmlns:p14="http://schemas.microsoft.com/office/powerpoint/2010/main" val="3876085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2</a:t>
            </a:fld>
            <a:endParaRPr lang="en-US"/>
          </a:p>
        </p:txBody>
      </p:sp>
    </p:spTree>
    <p:extLst>
      <p:ext uri="{BB962C8B-B14F-4D97-AF65-F5344CB8AC3E}">
        <p14:creationId xmlns:p14="http://schemas.microsoft.com/office/powerpoint/2010/main" val="4038423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3</a:t>
            </a:fld>
            <a:endParaRPr lang="en-US"/>
          </a:p>
        </p:txBody>
      </p:sp>
    </p:spTree>
    <p:extLst>
      <p:ext uri="{BB962C8B-B14F-4D97-AF65-F5344CB8AC3E}">
        <p14:creationId xmlns:p14="http://schemas.microsoft.com/office/powerpoint/2010/main" val="1489559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29</a:t>
            </a:fld>
            <a:endParaRPr lang="en-US"/>
          </a:p>
        </p:txBody>
      </p:sp>
    </p:spTree>
    <p:extLst>
      <p:ext uri="{BB962C8B-B14F-4D97-AF65-F5344CB8AC3E}">
        <p14:creationId xmlns:p14="http://schemas.microsoft.com/office/powerpoint/2010/main" val="277944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30</a:t>
            </a:fld>
            <a:endParaRPr lang="en-US"/>
          </a:p>
        </p:txBody>
      </p:sp>
    </p:spTree>
    <p:extLst>
      <p:ext uri="{BB962C8B-B14F-4D97-AF65-F5344CB8AC3E}">
        <p14:creationId xmlns:p14="http://schemas.microsoft.com/office/powerpoint/2010/main" val="3022615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A79CC-8F3F-6E43-9CDC-6199A6486C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9A813C-69E8-C74A-BE66-57370CFFFA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9A7A90-3E98-4345-9B68-CFCBB77C5724}"/>
              </a:ext>
            </a:extLst>
          </p:cNvPr>
          <p:cNvSpPr>
            <a:spLocks noGrp="1"/>
          </p:cNvSpPr>
          <p:nvPr>
            <p:ph type="dt" sz="half" idx="10"/>
          </p:nvPr>
        </p:nvSpPr>
        <p:spPr/>
        <p:txBody>
          <a:bodyPr/>
          <a:lstStyle/>
          <a:p>
            <a:fld id="{7559988F-27AE-BA4C-8294-689F2AE77F6B}" type="datetime1">
              <a:rPr lang="en-CA" smtClean="0"/>
              <a:t>2021-10-25</a:t>
            </a:fld>
            <a:endParaRPr lang="en-US"/>
          </a:p>
        </p:txBody>
      </p:sp>
      <p:sp>
        <p:nvSpPr>
          <p:cNvPr id="5" name="Footer Placeholder 4">
            <a:extLst>
              <a:ext uri="{FF2B5EF4-FFF2-40B4-BE49-F238E27FC236}">
                <a16:creationId xmlns:a16="http://schemas.microsoft.com/office/drawing/2014/main" id="{ACA8B035-0CB9-964F-9E5E-DDE88350B4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2E4A7A-09B0-294D-8269-E160300CAB26}"/>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99234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8E80B-D4B1-F44A-A2C7-20019B39DA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4C2F3D-9506-B745-B042-4668A04139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FDB62D-2134-5D40-A31B-56E634F4115C}"/>
              </a:ext>
            </a:extLst>
          </p:cNvPr>
          <p:cNvSpPr>
            <a:spLocks noGrp="1"/>
          </p:cNvSpPr>
          <p:nvPr>
            <p:ph type="dt" sz="half" idx="10"/>
          </p:nvPr>
        </p:nvSpPr>
        <p:spPr/>
        <p:txBody>
          <a:bodyPr/>
          <a:lstStyle/>
          <a:p>
            <a:fld id="{7B1B6C41-49EA-A64D-8D47-8B334827CCAD}" type="datetime1">
              <a:rPr lang="en-CA" smtClean="0"/>
              <a:t>2021-10-25</a:t>
            </a:fld>
            <a:endParaRPr lang="en-US"/>
          </a:p>
        </p:txBody>
      </p:sp>
      <p:sp>
        <p:nvSpPr>
          <p:cNvPr id="5" name="Footer Placeholder 4">
            <a:extLst>
              <a:ext uri="{FF2B5EF4-FFF2-40B4-BE49-F238E27FC236}">
                <a16:creationId xmlns:a16="http://schemas.microsoft.com/office/drawing/2014/main" id="{9425BA62-807E-524E-88C5-9F74480D1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CACCFE-7C2A-664F-83C6-0309F8587358}"/>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006666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8BCDB6-C413-3845-B85B-B6E8598787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B566B4-520F-8149-90C6-87BA177EA1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6079A-80A6-BE44-AE71-E701238F5AC4}"/>
              </a:ext>
            </a:extLst>
          </p:cNvPr>
          <p:cNvSpPr>
            <a:spLocks noGrp="1"/>
          </p:cNvSpPr>
          <p:nvPr>
            <p:ph type="dt" sz="half" idx="10"/>
          </p:nvPr>
        </p:nvSpPr>
        <p:spPr/>
        <p:txBody>
          <a:bodyPr/>
          <a:lstStyle/>
          <a:p>
            <a:fld id="{CAF72C72-7B38-E14C-B93A-D3212A36BD5E}" type="datetime1">
              <a:rPr lang="en-CA" smtClean="0"/>
              <a:t>2021-10-25</a:t>
            </a:fld>
            <a:endParaRPr lang="en-US"/>
          </a:p>
        </p:txBody>
      </p:sp>
      <p:sp>
        <p:nvSpPr>
          <p:cNvPr id="5" name="Footer Placeholder 4">
            <a:extLst>
              <a:ext uri="{FF2B5EF4-FFF2-40B4-BE49-F238E27FC236}">
                <a16:creationId xmlns:a16="http://schemas.microsoft.com/office/drawing/2014/main" id="{31550312-DA59-D546-903C-2FE286A440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57E744-321C-7845-B730-4735F8521880}"/>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597137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2F0CE-F3E4-0B40-9E58-7B981A2002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AF8405-A04A-7846-82D5-512824E768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C9F804-CF46-D14F-8B85-5CA4299AD716}"/>
              </a:ext>
            </a:extLst>
          </p:cNvPr>
          <p:cNvSpPr>
            <a:spLocks noGrp="1"/>
          </p:cNvSpPr>
          <p:nvPr>
            <p:ph type="dt" sz="half" idx="10"/>
          </p:nvPr>
        </p:nvSpPr>
        <p:spPr/>
        <p:txBody>
          <a:bodyPr/>
          <a:lstStyle/>
          <a:p>
            <a:fld id="{E41122E9-B1CE-144F-AF63-87B7D7AD877A}" type="datetime1">
              <a:rPr lang="en-CA" smtClean="0"/>
              <a:t>2021-10-25</a:t>
            </a:fld>
            <a:endParaRPr lang="en-US"/>
          </a:p>
        </p:txBody>
      </p:sp>
      <p:sp>
        <p:nvSpPr>
          <p:cNvPr id="5" name="Footer Placeholder 4">
            <a:extLst>
              <a:ext uri="{FF2B5EF4-FFF2-40B4-BE49-F238E27FC236}">
                <a16:creationId xmlns:a16="http://schemas.microsoft.com/office/drawing/2014/main" id="{44BE6853-94C3-E340-8625-B161C84FA4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A7FE9C-5D1B-DA47-AA6F-05B34A89A139}"/>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551985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4290A-7A20-AA40-9652-80F17E59FD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B9A1D4-4959-BE4C-924F-E1C0B6BAEF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79A57D-50DE-8C4C-B355-C19C658228E4}"/>
              </a:ext>
            </a:extLst>
          </p:cNvPr>
          <p:cNvSpPr>
            <a:spLocks noGrp="1"/>
          </p:cNvSpPr>
          <p:nvPr>
            <p:ph type="dt" sz="half" idx="10"/>
          </p:nvPr>
        </p:nvSpPr>
        <p:spPr/>
        <p:txBody>
          <a:bodyPr/>
          <a:lstStyle/>
          <a:p>
            <a:fld id="{CA7130CA-1F65-E94C-94C6-05788A07A8FB}" type="datetime1">
              <a:rPr lang="en-CA" smtClean="0"/>
              <a:t>2021-10-25</a:t>
            </a:fld>
            <a:endParaRPr lang="en-US"/>
          </a:p>
        </p:txBody>
      </p:sp>
      <p:sp>
        <p:nvSpPr>
          <p:cNvPr id="5" name="Footer Placeholder 4">
            <a:extLst>
              <a:ext uri="{FF2B5EF4-FFF2-40B4-BE49-F238E27FC236}">
                <a16:creationId xmlns:a16="http://schemas.microsoft.com/office/drawing/2014/main" id="{2FD9574E-E72F-564F-B0AE-8A4076D0E1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821064-FD10-AF40-8E4F-8A0AF5FBE2FC}"/>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115098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C5498-D036-F546-B05E-AFAB9FF65B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95E7D7-AA75-5A44-A947-9551884FE4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9D68AB-308C-DB4E-93AC-8A3DC521F1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AA6CC3-2B8B-BF4D-9605-1C51041373F7}"/>
              </a:ext>
            </a:extLst>
          </p:cNvPr>
          <p:cNvSpPr>
            <a:spLocks noGrp="1"/>
          </p:cNvSpPr>
          <p:nvPr>
            <p:ph type="dt" sz="half" idx="10"/>
          </p:nvPr>
        </p:nvSpPr>
        <p:spPr/>
        <p:txBody>
          <a:bodyPr/>
          <a:lstStyle/>
          <a:p>
            <a:fld id="{EE7C8345-C98B-1A45-A222-F79A72415E2F}" type="datetime1">
              <a:rPr lang="en-CA" smtClean="0"/>
              <a:t>2021-10-25</a:t>
            </a:fld>
            <a:endParaRPr lang="en-US"/>
          </a:p>
        </p:txBody>
      </p:sp>
      <p:sp>
        <p:nvSpPr>
          <p:cNvPr id="6" name="Footer Placeholder 5">
            <a:extLst>
              <a:ext uri="{FF2B5EF4-FFF2-40B4-BE49-F238E27FC236}">
                <a16:creationId xmlns:a16="http://schemas.microsoft.com/office/drawing/2014/main" id="{71D8A06B-5474-544E-9163-49C4FA88EE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E46EEB-FEB3-8E4C-B515-33049A1EC615}"/>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543794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6B154-EB79-B54B-88A6-4B07DBB4E1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124D31-AEBF-1F45-A399-E78CAA4431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B4B327-C36A-DA4D-B9E5-95F2BCB87E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21F98D-0A61-604C-9B61-607CB285F2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E59249-4790-B84D-A588-DB9066D022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22D9A8-9598-3E43-B1B3-73D3CFFB978B}"/>
              </a:ext>
            </a:extLst>
          </p:cNvPr>
          <p:cNvSpPr>
            <a:spLocks noGrp="1"/>
          </p:cNvSpPr>
          <p:nvPr>
            <p:ph type="dt" sz="half" idx="10"/>
          </p:nvPr>
        </p:nvSpPr>
        <p:spPr/>
        <p:txBody>
          <a:bodyPr/>
          <a:lstStyle/>
          <a:p>
            <a:fld id="{F2AC57F9-49DD-8946-9513-0B95A7B87AB5}" type="datetime1">
              <a:rPr lang="en-CA" smtClean="0"/>
              <a:t>2021-10-25</a:t>
            </a:fld>
            <a:endParaRPr lang="en-US"/>
          </a:p>
        </p:txBody>
      </p:sp>
      <p:sp>
        <p:nvSpPr>
          <p:cNvPr id="8" name="Footer Placeholder 7">
            <a:extLst>
              <a:ext uri="{FF2B5EF4-FFF2-40B4-BE49-F238E27FC236}">
                <a16:creationId xmlns:a16="http://schemas.microsoft.com/office/drawing/2014/main" id="{AFE7E030-88EE-304D-8142-1DEDFDF2D9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97B375-3015-F94C-B857-0D009BEFDBA8}"/>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549187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76DF6-19E1-7C42-9648-434930E6D0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AC8C06-5174-344B-AEBE-0703F14CDE17}"/>
              </a:ext>
            </a:extLst>
          </p:cNvPr>
          <p:cNvSpPr>
            <a:spLocks noGrp="1"/>
          </p:cNvSpPr>
          <p:nvPr>
            <p:ph type="dt" sz="half" idx="10"/>
          </p:nvPr>
        </p:nvSpPr>
        <p:spPr/>
        <p:txBody>
          <a:bodyPr/>
          <a:lstStyle/>
          <a:p>
            <a:fld id="{7D3F0459-3C43-5542-B7B6-B3ECBB2FA2F5}" type="datetime1">
              <a:rPr lang="en-CA" smtClean="0"/>
              <a:t>2021-10-25</a:t>
            </a:fld>
            <a:endParaRPr lang="en-US"/>
          </a:p>
        </p:txBody>
      </p:sp>
      <p:sp>
        <p:nvSpPr>
          <p:cNvPr id="4" name="Footer Placeholder 3">
            <a:extLst>
              <a:ext uri="{FF2B5EF4-FFF2-40B4-BE49-F238E27FC236}">
                <a16:creationId xmlns:a16="http://schemas.microsoft.com/office/drawing/2014/main" id="{AD9615A8-613C-2A47-9268-2371C726A5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ABBF2D-6ECA-974E-B2EF-99AAF2D2569B}"/>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772951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1645A4-4326-6E4F-8FDC-0AFF77DC25FA}"/>
              </a:ext>
            </a:extLst>
          </p:cNvPr>
          <p:cNvSpPr>
            <a:spLocks noGrp="1"/>
          </p:cNvSpPr>
          <p:nvPr>
            <p:ph type="dt" sz="half" idx="10"/>
          </p:nvPr>
        </p:nvSpPr>
        <p:spPr/>
        <p:txBody>
          <a:bodyPr/>
          <a:lstStyle/>
          <a:p>
            <a:fld id="{FDCF72EB-CE94-134A-A364-BA31682DC115}" type="datetime1">
              <a:rPr lang="en-CA" smtClean="0"/>
              <a:t>2021-10-25</a:t>
            </a:fld>
            <a:endParaRPr lang="en-US"/>
          </a:p>
        </p:txBody>
      </p:sp>
      <p:sp>
        <p:nvSpPr>
          <p:cNvPr id="3" name="Footer Placeholder 2">
            <a:extLst>
              <a:ext uri="{FF2B5EF4-FFF2-40B4-BE49-F238E27FC236}">
                <a16:creationId xmlns:a16="http://schemas.microsoft.com/office/drawing/2014/main" id="{C28808A8-417F-0943-BA1D-9286868F34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D50AD1-D028-1E4D-8EA8-1E4E87AF8570}"/>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99562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E5E74-0C4F-F946-949A-F2F8C40EE5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E66D18-76AB-8043-9BFC-C926DA0C1F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D0766D-68D6-DE4D-83C1-8DD7AE2D81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389166-E85B-5143-8FBD-7FFAEDD44495}"/>
              </a:ext>
            </a:extLst>
          </p:cNvPr>
          <p:cNvSpPr>
            <a:spLocks noGrp="1"/>
          </p:cNvSpPr>
          <p:nvPr>
            <p:ph type="dt" sz="half" idx="10"/>
          </p:nvPr>
        </p:nvSpPr>
        <p:spPr/>
        <p:txBody>
          <a:bodyPr/>
          <a:lstStyle/>
          <a:p>
            <a:fld id="{A831F4A7-A1B6-154A-BA89-A702F2569ED5}" type="datetime1">
              <a:rPr lang="en-CA" smtClean="0"/>
              <a:t>2021-10-25</a:t>
            </a:fld>
            <a:endParaRPr lang="en-US"/>
          </a:p>
        </p:txBody>
      </p:sp>
      <p:sp>
        <p:nvSpPr>
          <p:cNvPr id="6" name="Footer Placeholder 5">
            <a:extLst>
              <a:ext uri="{FF2B5EF4-FFF2-40B4-BE49-F238E27FC236}">
                <a16:creationId xmlns:a16="http://schemas.microsoft.com/office/drawing/2014/main" id="{E1C2FB91-F664-2945-BE29-C073527015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ACF5FB-5176-594E-A161-466BC12D5DAD}"/>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577079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82E1-45D1-B845-AF33-44060D6D27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61B772-214F-A847-84ED-937DE1FE86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92714C-8B9A-3744-8E25-5B76EB5FB1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92781E-3DA4-3640-ACC3-68371F910B7F}"/>
              </a:ext>
            </a:extLst>
          </p:cNvPr>
          <p:cNvSpPr>
            <a:spLocks noGrp="1"/>
          </p:cNvSpPr>
          <p:nvPr>
            <p:ph type="dt" sz="half" idx="10"/>
          </p:nvPr>
        </p:nvSpPr>
        <p:spPr/>
        <p:txBody>
          <a:bodyPr/>
          <a:lstStyle/>
          <a:p>
            <a:fld id="{623D25F4-5C3A-BB4E-AD6F-925608A49E4C}" type="datetime1">
              <a:rPr lang="en-CA" smtClean="0"/>
              <a:t>2021-10-25</a:t>
            </a:fld>
            <a:endParaRPr lang="en-US"/>
          </a:p>
        </p:txBody>
      </p:sp>
      <p:sp>
        <p:nvSpPr>
          <p:cNvPr id="6" name="Footer Placeholder 5">
            <a:extLst>
              <a:ext uri="{FF2B5EF4-FFF2-40B4-BE49-F238E27FC236}">
                <a16:creationId xmlns:a16="http://schemas.microsoft.com/office/drawing/2014/main" id="{F368D6B4-57BC-2647-9620-9DBF15E923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1856D-EB3E-A244-ADC0-E97ADC352442}"/>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3491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0A397A-D0B4-1C4E-A41D-B47E630800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783F90-EB26-AC44-9DD7-3110AA7903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FE243D-B026-8C41-B482-257853B54F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23674-02E0-2049-8A8C-CB50FC8394C4}" type="datetime1">
              <a:rPr lang="en-CA" smtClean="0"/>
              <a:t>2021-10-25</a:t>
            </a:fld>
            <a:endParaRPr lang="en-US"/>
          </a:p>
        </p:txBody>
      </p:sp>
      <p:sp>
        <p:nvSpPr>
          <p:cNvPr id="5" name="Footer Placeholder 4">
            <a:extLst>
              <a:ext uri="{FF2B5EF4-FFF2-40B4-BE49-F238E27FC236}">
                <a16:creationId xmlns:a16="http://schemas.microsoft.com/office/drawing/2014/main" id="{F8E5A868-8F36-7041-B19B-38CA2946DF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BD8C38-95D5-5641-A8FB-3EC60347DD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13A596-1D7D-DF4F-A348-B51CA8A0A8CF}" type="slidenum">
              <a:rPr lang="en-US" smtClean="0"/>
              <a:t>‹#›</a:t>
            </a:fld>
            <a:endParaRPr lang="en-US"/>
          </a:p>
        </p:txBody>
      </p:sp>
    </p:spTree>
    <p:extLst>
      <p:ext uri="{BB962C8B-B14F-4D97-AF65-F5344CB8AC3E}">
        <p14:creationId xmlns:p14="http://schemas.microsoft.com/office/powerpoint/2010/main" val="33652983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215AC-3C7A-094B-B84F-E8621D285CBB}"/>
              </a:ext>
            </a:extLst>
          </p:cNvPr>
          <p:cNvSpPr>
            <a:spLocks noGrp="1"/>
          </p:cNvSpPr>
          <p:nvPr>
            <p:ph type="ctrTitle"/>
          </p:nvPr>
        </p:nvSpPr>
        <p:spPr>
          <a:xfrm>
            <a:off x="1524000" y="649890"/>
            <a:ext cx="9144000" cy="1662386"/>
          </a:xfrm>
        </p:spPr>
        <p:txBody>
          <a:bodyPr>
            <a:normAutofit fontScale="90000"/>
          </a:bodyPr>
          <a:lstStyle/>
          <a:p>
            <a:r>
              <a:rPr lang="en-CA" b="1" dirty="0"/>
              <a:t>A Study on Data Visualization for Fishery Management</a:t>
            </a:r>
            <a:endParaRPr lang="en-US" dirty="0"/>
          </a:p>
        </p:txBody>
      </p:sp>
      <p:sp>
        <p:nvSpPr>
          <p:cNvPr id="3" name="Subtitle 2">
            <a:extLst>
              <a:ext uri="{FF2B5EF4-FFF2-40B4-BE49-F238E27FC236}">
                <a16:creationId xmlns:a16="http://schemas.microsoft.com/office/drawing/2014/main" id="{6FCBFD81-70BC-264D-875F-4B1E0C7136CD}"/>
              </a:ext>
            </a:extLst>
          </p:cNvPr>
          <p:cNvSpPr>
            <a:spLocks noGrp="1"/>
          </p:cNvSpPr>
          <p:nvPr>
            <p:ph type="subTitle" idx="1"/>
          </p:nvPr>
        </p:nvSpPr>
        <p:spPr>
          <a:xfrm>
            <a:off x="1524000" y="3037490"/>
            <a:ext cx="9144000" cy="3048000"/>
          </a:xfrm>
        </p:spPr>
        <p:txBody>
          <a:bodyPr>
            <a:normAutofit fontScale="92500" lnSpcReduction="10000"/>
          </a:bodyPr>
          <a:lstStyle/>
          <a:p>
            <a:r>
              <a:rPr lang="en-CA" b="1" dirty="0"/>
              <a:t>by</a:t>
            </a:r>
            <a:br>
              <a:rPr lang="en-CA" dirty="0"/>
            </a:br>
            <a:r>
              <a:rPr lang="en-CA" b="1" dirty="0"/>
              <a:t>Volodymyr </a:t>
            </a:r>
            <a:r>
              <a:rPr lang="en-CA" b="1" dirty="0" err="1"/>
              <a:t>Kozyr</a:t>
            </a:r>
            <a:endParaRPr lang="en-CA" b="1" dirty="0"/>
          </a:p>
          <a:p>
            <a:br>
              <a:rPr lang="en-CA" dirty="0"/>
            </a:br>
            <a:r>
              <a:rPr lang="en-CA" dirty="0"/>
              <a:t>B. Sc., </a:t>
            </a:r>
            <a:r>
              <a:rPr lang="en-CA" dirty="0" err="1"/>
              <a:t>Taras</a:t>
            </a:r>
            <a:r>
              <a:rPr lang="en-CA" dirty="0"/>
              <a:t> </a:t>
            </a:r>
            <a:r>
              <a:rPr lang="en-CA" dirty="0" err="1"/>
              <a:t>Schevchenko</a:t>
            </a:r>
            <a:r>
              <a:rPr lang="en-CA" dirty="0"/>
              <a:t> National University of Kyiv, 2017</a:t>
            </a:r>
          </a:p>
          <a:p>
            <a:endParaRPr lang="en-CA" dirty="0"/>
          </a:p>
          <a:p>
            <a:pPr>
              <a:lnSpc>
                <a:spcPct val="120000"/>
              </a:lnSpc>
            </a:pPr>
            <a:r>
              <a:rPr lang="en-CA" dirty="0"/>
              <a:t>School of Computing Science</a:t>
            </a:r>
            <a:br>
              <a:rPr lang="en-CA" dirty="0"/>
            </a:br>
            <a:r>
              <a:rPr lang="en-CA" dirty="0"/>
              <a:t>SIMON FRASER UNIVERSITY</a:t>
            </a:r>
            <a:br>
              <a:rPr lang="en-CA" dirty="0"/>
            </a:br>
            <a:r>
              <a:rPr lang="en-CA" dirty="0"/>
              <a:t>Fall 2021</a:t>
            </a:r>
          </a:p>
          <a:p>
            <a:endParaRPr lang="en-US" dirty="0"/>
          </a:p>
        </p:txBody>
      </p:sp>
      <p:sp>
        <p:nvSpPr>
          <p:cNvPr id="4" name="Footer Placeholder 3">
            <a:extLst>
              <a:ext uri="{FF2B5EF4-FFF2-40B4-BE49-F238E27FC236}">
                <a16:creationId xmlns:a16="http://schemas.microsoft.com/office/drawing/2014/main" id="{8C9A4CEE-32AA-7C47-B14D-88D3B47F41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64839E-C985-A54E-9B21-DD8DD0350A4B}"/>
              </a:ext>
            </a:extLst>
          </p:cNvPr>
          <p:cNvSpPr>
            <a:spLocks noGrp="1"/>
          </p:cNvSpPr>
          <p:nvPr>
            <p:ph type="sldNum" sz="quarter" idx="12"/>
          </p:nvPr>
        </p:nvSpPr>
        <p:spPr/>
        <p:txBody>
          <a:bodyPr/>
          <a:lstStyle/>
          <a:p>
            <a:fld id="{0613A596-1D7D-DF4F-A348-B51CA8A0A8CF}" type="slidenum">
              <a:rPr lang="en-US" smtClean="0"/>
              <a:t>1</a:t>
            </a:fld>
            <a:endParaRPr lang="en-US"/>
          </a:p>
        </p:txBody>
      </p:sp>
    </p:spTree>
    <p:extLst>
      <p:ext uri="{BB962C8B-B14F-4D97-AF65-F5344CB8AC3E}">
        <p14:creationId xmlns:p14="http://schemas.microsoft.com/office/powerpoint/2010/main" val="1589977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7872A-A4B7-6F4F-8A94-9B5B0842DB4F}"/>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B26E814E-D9AA-3C44-BEC2-7F68C5B52674}"/>
              </a:ext>
            </a:extLst>
          </p:cNvPr>
          <p:cNvSpPr>
            <a:spLocks noGrp="1"/>
          </p:cNvSpPr>
          <p:nvPr>
            <p:ph idx="1"/>
          </p:nvPr>
        </p:nvSpPr>
        <p:spPr/>
        <p:txBody>
          <a:bodyPr/>
          <a:lstStyle/>
          <a:p>
            <a:r>
              <a:rPr lang="en-CA" dirty="0"/>
              <a:t>The total amount of fish caught (tonnage) is shown in blue, and the value of all landings by Scottish vessels is shown in red. </a:t>
            </a:r>
          </a:p>
          <a:p>
            <a:r>
              <a:rPr lang="en-CA" dirty="0"/>
              <a:t>By comparing the blue and red lines, the user can easily and quickly determine the connection (will be discussed in the following chapter) between the catch's value and the amount of fish caught in a specific year. </a:t>
            </a:r>
          </a:p>
          <a:p>
            <a:r>
              <a:rPr lang="en-CA" dirty="0"/>
              <a:t>For instance, the user can see that despite the tonnage falling since 2017, the value of landings remains constant. </a:t>
            </a:r>
          </a:p>
          <a:p>
            <a:endParaRPr lang="en-US" dirty="0"/>
          </a:p>
        </p:txBody>
      </p:sp>
      <p:sp>
        <p:nvSpPr>
          <p:cNvPr id="4" name="Footer Placeholder 3">
            <a:extLst>
              <a:ext uri="{FF2B5EF4-FFF2-40B4-BE49-F238E27FC236}">
                <a16:creationId xmlns:a16="http://schemas.microsoft.com/office/drawing/2014/main" id="{42569927-7F4A-3445-BAC6-56C4EB8E070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8965F6-3C9E-0142-BD78-4EB5B509A5FA}"/>
              </a:ext>
            </a:extLst>
          </p:cNvPr>
          <p:cNvSpPr>
            <a:spLocks noGrp="1"/>
          </p:cNvSpPr>
          <p:nvPr>
            <p:ph type="sldNum" sz="quarter" idx="12"/>
          </p:nvPr>
        </p:nvSpPr>
        <p:spPr/>
        <p:txBody>
          <a:bodyPr/>
          <a:lstStyle/>
          <a:p>
            <a:fld id="{0613A596-1D7D-DF4F-A348-B51CA8A0A8CF}" type="slidenum">
              <a:rPr lang="en-US" smtClean="0"/>
              <a:t>10</a:t>
            </a:fld>
            <a:endParaRPr lang="en-US"/>
          </a:p>
        </p:txBody>
      </p:sp>
    </p:spTree>
    <p:extLst>
      <p:ext uri="{BB962C8B-B14F-4D97-AF65-F5344CB8AC3E}">
        <p14:creationId xmlns:p14="http://schemas.microsoft.com/office/powerpoint/2010/main" val="1776563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FA347-261F-7B45-B0B7-B479736088BB}"/>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8EB45601-60B8-E440-85B1-6CEB08E32C5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7F78F4B-2B9E-FB4A-ACAF-D074653A66D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12409" y="1825625"/>
            <a:ext cx="9767181" cy="4598485"/>
          </a:xfrm>
          <a:prstGeom prst="rect">
            <a:avLst/>
          </a:prstGeom>
          <a:noFill/>
          <a:ln>
            <a:noFill/>
          </a:ln>
        </p:spPr>
      </p:pic>
      <p:sp>
        <p:nvSpPr>
          <p:cNvPr id="5" name="Footer Placeholder 4">
            <a:extLst>
              <a:ext uri="{FF2B5EF4-FFF2-40B4-BE49-F238E27FC236}">
                <a16:creationId xmlns:a16="http://schemas.microsoft.com/office/drawing/2014/main" id="{0CCF7EB8-DA68-AF4A-A830-2DFF06C18E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F3448-B1AA-2A42-AD0F-11C731751794}"/>
              </a:ext>
            </a:extLst>
          </p:cNvPr>
          <p:cNvSpPr>
            <a:spLocks noGrp="1"/>
          </p:cNvSpPr>
          <p:nvPr>
            <p:ph type="sldNum" sz="quarter" idx="12"/>
          </p:nvPr>
        </p:nvSpPr>
        <p:spPr/>
        <p:txBody>
          <a:bodyPr/>
          <a:lstStyle/>
          <a:p>
            <a:fld id="{0613A596-1D7D-DF4F-A348-B51CA8A0A8CF}" type="slidenum">
              <a:rPr lang="en-US" smtClean="0"/>
              <a:t>11</a:t>
            </a:fld>
            <a:endParaRPr lang="en-US"/>
          </a:p>
        </p:txBody>
      </p:sp>
    </p:spTree>
    <p:extLst>
      <p:ext uri="{BB962C8B-B14F-4D97-AF65-F5344CB8AC3E}">
        <p14:creationId xmlns:p14="http://schemas.microsoft.com/office/powerpoint/2010/main" val="3437167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26783-988E-D64F-A83E-38053D69BEE2}"/>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21D293CE-37B2-A048-98B2-A37E2CB56D95}"/>
              </a:ext>
            </a:extLst>
          </p:cNvPr>
          <p:cNvSpPr>
            <a:spLocks noGrp="1"/>
          </p:cNvSpPr>
          <p:nvPr>
            <p:ph idx="1"/>
          </p:nvPr>
        </p:nvSpPr>
        <p:spPr/>
        <p:txBody>
          <a:bodyPr/>
          <a:lstStyle/>
          <a:p>
            <a:r>
              <a:rPr lang="en-CA" dirty="0"/>
              <a:t>We can see that the marine industry requires to see overall reports on such parameters as “tonnage” and “value”.</a:t>
            </a:r>
          </a:p>
          <a:p>
            <a:r>
              <a:rPr lang="en-CA" dirty="0"/>
              <a:t>From the pie charts, users can determine which type of fish gives which revenue according to tonnage.</a:t>
            </a:r>
          </a:p>
          <a:p>
            <a:endParaRPr lang="en-US" dirty="0"/>
          </a:p>
        </p:txBody>
      </p:sp>
      <p:sp>
        <p:nvSpPr>
          <p:cNvPr id="4" name="Footer Placeholder 3">
            <a:extLst>
              <a:ext uri="{FF2B5EF4-FFF2-40B4-BE49-F238E27FC236}">
                <a16:creationId xmlns:a16="http://schemas.microsoft.com/office/drawing/2014/main" id="{9FCF493E-D4E3-C148-8CF1-205FF41DE2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15F028-3B2C-5A44-B31C-ABB71306E78A}"/>
              </a:ext>
            </a:extLst>
          </p:cNvPr>
          <p:cNvSpPr>
            <a:spLocks noGrp="1"/>
          </p:cNvSpPr>
          <p:nvPr>
            <p:ph type="sldNum" sz="quarter" idx="12"/>
          </p:nvPr>
        </p:nvSpPr>
        <p:spPr/>
        <p:txBody>
          <a:bodyPr/>
          <a:lstStyle/>
          <a:p>
            <a:fld id="{0613A596-1D7D-DF4F-A348-B51CA8A0A8CF}" type="slidenum">
              <a:rPr lang="en-US" smtClean="0"/>
              <a:t>12</a:t>
            </a:fld>
            <a:endParaRPr lang="en-US"/>
          </a:p>
        </p:txBody>
      </p:sp>
    </p:spTree>
    <p:extLst>
      <p:ext uri="{BB962C8B-B14F-4D97-AF65-F5344CB8AC3E}">
        <p14:creationId xmlns:p14="http://schemas.microsoft.com/office/powerpoint/2010/main" val="1277246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2C902-C9A3-CF47-AAC9-666319445018}"/>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C300D230-9844-A14F-A088-6E1277CC391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1433154-7645-674A-89D3-1C11DD3605B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5259" y="2194911"/>
            <a:ext cx="10041482" cy="3612766"/>
          </a:xfrm>
          <a:prstGeom prst="rect">
            <a:avLst/>
          </a:prstGeom>
          <a:noFill/>
          <a:ln>
            <a:noFill/>
          </a:ln>
        </p:spPr>
      </p:pic>
      <p:sp>
        <p:nvSpPr>
          <p:cNvPr id="5" name="Footer Placeholder 4">
            <a:extLst>
              <a:ext uri="{FF2B5EF4-FFF2-40B4-BE49-F238E27FC236}">
                <a16:creationId xmlns:a16="http://schemas.microsoft.com/office/drawing/2014/main" id="{9F69A5B3-BECD-634D-B456-95E7C1EEA5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16392-3D38-4F4F-86CF-77F6864B831E}"/>
              </a:ext>
            </a:extLst>
          </p:cNvPr>
          <p:cNvSpPr>
            <a:spLocks noGrp="1"/>
          </p:cNvSpPr>
          <p:nvPr>
            <p:ph type="sldNum" sz="quarter" idx="12"/>
          </p:nvPr>
        </p:nvSpPr>
        <p:spPr/>
        <p:txBody>
          <a:bodyPr/>
          <a:lstStyle/>
          <a:p>
            <a:fld id="{0613A596-1D7D-DF4F-A348-B51CA8A0A8CF}" type="slidenum">
              <a:rPr lang="en-US" smtClean="0"/>
              <a:t>13</a:t>
            </a:fld>
            <a:endParaRPr lang="en-US"/>
          </a:p>
        </p:txBody>
      </p:sp>
    </p:spTree>
    <p:extLst>
      <p:ext uri="{BB962C8B-B14F-4D97-AF65-F5344CB8AC3E}">
        <p14:creationId xmlns:p14="http://schemas.microsoft.com/office/powerpoint/2010/main" val="3949095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76B37-3143-A143-B912-BC26A7482348}"/>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5E2188B6-69D9-6D4B-A6E9-904A0D8B254B}"/>
              </a:ext>
            </a:extLst>
          </p:cNvPr>
          <p:cNvSpPr>
            <a:spLocks noGrp="1"/>
          </p:cNvSpPr>
          <p:nvPr>
            <p:ph idx="1"/>
          </p:nvPr>
        </p:nvSpPr>
        <p:spPr/>
        <p:txBody>
          <a:bodyPr/>
          <a:lstStyle/>
          <a:p>
            <a:r>
              <a:rPr lang="en-CA" dirty="0"/>
              <a:t>In the next report there are bar charts for two consecutive years presented. </a:t>
            </a:r>
          </a:p>
          <a:p>
            <a:r>
              <a:rPr lang="en-CA" dirty="0"/>
              <a:t>This is done mainly to see trends and then to decide if the fishery industry is doing better or worse than the previous year. </a:t>
            </a:r>
          </a:p>
          <a:p>
            <a:r>
              <a:rPr lang="en-CA" dirty="0"/>
              <a:t>After comparing values for two years some adjustments in fishery policies could potentially be implemented by ecologists or fishery companies.</a:t>
            </a:r>
          </a:p>
          <a:p>
            <a:endParaRPr lang="en-US" dirty="0"/>
          </a:p>
        </p:txBody>
      </p:sp>
      <p:sp>
        <p:nvSpPr>
          <p:cNvPr id="4" name="Footer Placeholder 3">
            <a:extLst>
              <a:ext uri="{FF2B5EF4-FFF2-40B4-BE49-F238E27FC236}">
                <a16:creationId xmlns:a16="http://schemas.microsoft.com/office/drawing/2014/main" id="{83361DA8-ADC4-B145-ADB4-25B3051DE5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008ED6-A2D1-1B4E-B194-FEC4ABDD0DF4}"/>
              </a:ext>
            </a:extLst>
          </p:cNvPr>
          <p:cNvSpPr>
            <a:spLocks noGrp="1"/>
          </p:cNvSpPr>
          <p:nvPr>
            <p:ph type="sldNum" sz="quarter" idx="12"/>
          </p:nvPr>
        </p:nvSpPr>
        <p:spPr/>
        <p:txBody>
          <a:bodyPr/>
          <a:lstStyle/>
          <a:p>
            <a:fld id="{0613A596-1D7D-DF4F-A348-B51CA8A0A8CF}" type="slidenum">
              <a:rPr lang="en-US" smtClean="0"/>
              <a:t>14</a:t>
            </a:fld>
            <a:endParaRPr lang="en-US"/>
          </a:p>
        </p:txBody>
      </p:sp>
    </p:spTree>
    <p:extLst>
      <p:ext uri="{BB962C8B-B14F-4D97-AF65-F5344CB8AC3E}">
        <p14:creationId xmlns:p14="http://schemas.microsoft.com/office/powerpoint/2010/main" val="1889028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E8A6A-ECB5-BA45-BFFC-612D4DAF64C6}"/>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5B2BF8A8-E58A-D040-BE9F-B7490ECCABB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5070B84-4976-8A4E-A2EC-7B86848C950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39724" y="1464945"/>
            <a:ext cx="8512551" cy="5072697"/>
          </a:xfrm>
          <a:prstGeom prst="rect">
            <a:avLst/>
          </a:prstGeom>
          <a:noFill/>
          <a:ln>
            <a:noFill/>
          </a:ln>
        </p:spPr>
      </p:pic>
      <p:sp>
        <p:nvSpPr>
          <p:cNvPr id="5" name="Footer Placeholder 4">
            <a:extLst>
              <a:ext uri="{FF2B5EF4-FFF2-40B4-BE49-F238E27FC236}">
                <a16:creationId xmlns:a16="http://schemas.microsoft.com/office/drawing/2014/main" id="{89E42AE7-EB11-0441-B1C2-1D3C92A34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1EF66B-5EC4-BF47-B152-496F85961869}"/>
              </a:ext>
            </a:extLst>
          </p:cNvPr>
          <p:cNvSpPr>
            <a:spLocks noGrp="1"/>
          </p:cNvSpPr>
          <p:nvPr>
            <p:ph type="sldNum" sz="quarter" idx="12"/>
          </p:nvPr>
        </p:nvSpPr>
        <p:spPr/>
        <p:txBody>
          <a:bodyPr/>
          <a:lstStyle/>
          <a:p>
            <a:fld id="{0613A596-1D7D-DF4F-A348-B51CA8A0A8CF}" type="slidenum">
              <a:rPr lang="en-US" smtClean="0"/>
              <a:t>15</a:t>
            </a:fld>
            <a:endParaRPr lang="en-US"/>
          </a:p>
        </p:txBody>
      </p:sp>
    </p:spTree>
    <p:extLst>
      <p:ext uri="{BB962C8B-B14F-4D97-AF65-F5344CB8AC3E}">
        <p14:creationId xmlns:p14="http://schemas.microsoft.com/office/powerpoint/2010/main" val="1396977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53E7A-A6EE-5044-942A-11F8F55402EB}"/>
              </a:ext>
            </a:extLst>
          </p:cNvPr>
          <p:cNvSpPr>
            <a:spLocks noGrp="1"/>
          </p:cNvSpPr>
          <p:nvPr>
            <p:ph type="title"/>
          </p:nvPr>
        </p:nvSpPr>
        <p:spPr/>
        <p:txBody>
          <a:bodyPr/>
          <a:lstStyle/>
          <a:p>
            <a:r>
              <a:rPr lang="en-US" dirty="0"/>
              <a:t>Fishery Domain Problems</a:t>
            </a:r>
          </a:p>
        </p:txBody>
      </p:sp>
      <p:sp>
        <p:nvSpPr>
          <p:cNvPr id="3" name="Content Placeholder 2">
            <a:extLst>
              <a:ext uri="{FF2B5EF4-FFF2-40B4-BE49-F238E27FC236}">
                <a16:creationId xmlns:a16="http://schemas.microsoft.com/office/drawing/2014/main" id="{F47D05AE-0086-F543-B460-D4F9782CE6A0}"/>
              </a:ext>
            </a:extLst>
          </p:cNvPr>
          <p:cNvSpPr>
            <a:spLocks noGrp="1"/>
          </p:cNvSpPr>
          <p:nvPr>
            <p:ph idx="1"/>
          </p:nvPr>
        </p:nvSpPr>
        <p:spPr/>
        <p:txBody>
          <a:bodyPr/>
          <a:lstStyle/>
          <a:p>
            <a:r>
              <a:rPr lang="en-US" dirty="0"/>
              <a:t>Determining the optimal amount of catch for each type of fish to reduce environmental damage in a specific region.</a:t>
            </a:r>
            <a:endParaRPr lang="en-CA" dirty="0"/>
          </a:p>
          <a:p>
            <a:r>
              <a:rPr lang="en-US" dirty="0"/>
              <a:t>Predicting which species may also be subject to negative or positive effects (trends).</a:t>
            </a:r>
          </a:p>
          <a:p>
            <a:r>
              <a:rPr lang="en-US" dirty="0"/>
              <a:t>Establishing quotas which will minimize the negative impact on the environment.</a:t>
            </a:r>
          </a:p>
          <a:p>
            <a:r>
              <a:rPr lang="en-US" dirty="0"/>
              <a:t>Analyzing the safety of methods for catching a particular type of fish in each region.</a:t>
            </a:r>
          </a:p>
          <a:p>
            <a:r>
              <a:rPr lang="en-US" dirty="0"/>
              <a:t>And other…</a:t>
            </a:r>
          </a:p>
        </p:txBody>
      </p:sp>
      <p:sp>
        <p:nvSpPr>
          <p:cNvPr id="4" name="Footer Placeholder 3">
            <a:extLst>
              <a:ext uri="{FF2B5EF4-FFF2-40B4-BE49-F238E27FC236}">
                <a16:creationId xmlns:a16="http://schemas.microsoft.com/office/drawing/2014/main" id="{87853F5E-6E92-6248-9DB0-E51E2FCF60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73B5DD-6586-8C4B-B78B-3E5D33CB48BA}"/>
              </a:ext>
            </a:extLst>
          </p:cNvPr>
          <p:cNvSpPr>
            <a:spLocks noGrp="1"/>
          </p:cNvSpPr>
          <p:nvPr>
            <p:ph type="sldNum" sz="quarter" idx="12"/>
          </p:nvPr>
        </p:nvSpPr>
        <p:spPr/>
        <p:txBody>
          <a:bodyPr/>
          <a:lstStyle/>
          <a:p>
            <a:fld id="{0613A596-1D7D-DF4F-A348-B51CA8A0A8CF}" type="slidenum">
              <a:rPr lang="en-US" smtClean="0"/>
              <a:t>16</a:t>
            </a:fld>
            <a:endParaRPr lang="en-US"/>
          </a:p>
        </p:txBody>
      </p:sp>
    </p:spTree>
    <p:extLst>
      <p:ext uri="{BB962C8B-B14F-4D97-AF65-F5344CB8AC3E}">
        <p14:creationId xmlns:p14="http://schemas.microsoft.com/office/powerpoint/2010/main" val="1554788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4372A-48FE-CE46-8DF8-4EF2A25141A9}"/>
              </a:ext>
            </a:extLst>
          </p:cNvPr>
          <p:cNvSpPr>
            <a:spLocks noGrp="1"/>
          </p:cNvSpPr>
          <p:nvPr>
            <p:ph type="title"/>
          </p:nvPr>
        </p:nvSpPr>
        <p:spPr/>
        <p:txBody>
          <a:bodyPr/>
          <a:lstStyle/>
          <a:p>
            <a:r>
              <a:rPr lang="en-US" dirty="0"/>
              <a:t>Visualization Motivation</a:t>
            </a:r>
          </a:p>
        </p:txBody>
      </p:sp>
      <p:sp>
        <p:nvSpPr>
          <p:cNvPr id="3" name="Content Placeholder 2">
            <a:extLst>
              <a:ext uri="{FF2B5EF4-FFF2-40B4-BE49-F238E27FC236}">
                <a16:creationId xmlns:a16="http://schemas.microsoft.com/office/drawing/2014/main" id="{FED47F15-051D-2B4C-99CE-389BE0444601}"/>
              </a:ext>
            </a:extLst>
          </p:cNvPr>
          <p:cNvSpPr>
            <a:spLocks noGrp="1"/>
          </p:cNvSpPr>
          <p:nvPr>
            <p:ph idx="1"/>
          </p:nvPr>
        </p:nvSpPr>
        <p:spPr/>
        <p:txBody>
          <a:bodyPr>
            <a:normAutofit lnSpcReduction="10000"/>
          </a:bodyPr>
          <a:lstStyle/>
          <a:p>
            <a:r>
              <a:rPr lang="en-CA" dirty="0"/>
              <a:t>Analysis of the data presented in a table or text format may take significant amount of time.</a:t>
            </a:r>
          </a:p>
          <a:p>
            <a:r>
              <a:rPr lang="en-CA" dirty="0" err="1"/>
              <a:t>FishPlots</a:t>
            </a:r>
            <a:r>
              <a:rPr lang="en-CA" dirty="0"/>
              <a:t> is developed for people who may not be data scientists. </a:t>
            </a:r>
          </a:p>
          <a:p>
            <a:r>
              <a:rPr lang="en-CA" dirty="0"/>
              <a:t>The main goal is to make it usable for people with average knowledge about computers. </a:t>
            </a:r>
          </a:p>
          <a:p>
            <a:r>
              <a:rPr lang="en-CA" dirty="0"/>
              <a:t>No installation required as the tool accessible through URL in any modern browsers.</a:t>
            </a:r>
          </a:p>
          <a:p>
            <a:r>
              <a:rPr lang="en-CA" dirty="0"/>
              <a:t>Another feature of </a:t>
            </a:r>
            <a:r>
              <a:rPr lang="en-CA" dirty="0" err="1"/>
              <a:t>FishPlots</a:t>
            </a:r>
            <a:r>
              <a:rPr lang="en-CA" dirty="0"/>
              <a:t> is that it will allow the user to select range, provinces, and any fish type from dropdowns, zoom into details, etc. </a:t>
            </a:r>
            <a:endParaRPr lang="en-US" dirty="0"/>
          </a:p>
        </p:txBody>
      </p:sp>
      <p:sp>
        <p:nvSpPr>
          <p:cNvPr id="4" name="Footer Placeholder 3">
            <a:extLst>
              <a:ext uri="{FF2B5EF4-FFF2-40B4-BE49-F238E27FC236}">
                <a16:creationId xmlns:a16="http://schemas.microsoft.com/office/drawing/2014/main" id="{DA2C83E7-6068-1A42-8CFA-5534A90B32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84924D-87D0-6D40-AAC2-36F1325C972E}"/>
              </a:ext>
            </a:extLst>
          </p:cNvPr>
          <p:cNvSpPr>
            <a:spLocks noGrp="1"/>
          </p:cNvSpPr>
          <p:nvPr>
            <p:ph type="sldNum" sz="quarter" idx="12"/>
          </p:nvPr>
        </p:nvSpPr>
        <p:spPr/>
        <p:txBody>
          <a:bodyPr/>
          <a:lstStyle/>
          <a:p>
            <a:fld id="{0613A596-1D7D-DF4F-A348-B51CA8A0A8CF}" type="slidenum">
              <a:rPr lang="en-US" smtClean="0"/>
              <a:t>17</a:t>
            </a:fld>
            <a:endParaRPr lang="en-US"/>
          </a:p>
        </p:txBody>
      </p:sp>
    </p:spTree>
    <p:extLst>
      <p:ext uri="{BB962C8B-B14F-4D97-AF65-F5344CB8AC3E}">
        <p14:creationId xmlns:p14="http://schemas.microsoft.com/office/powerpoint/2010/main" val="2787133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F726C-7314-294A-8606-09EF1A24ED10}"/>
              </a:ext>
            </a:extLst>
          </p:cNvPr>
          <p:cNvSpPr>
            <a:spLocks noGrp="1"/>
          </p:cNvSpPr>
          <p:nvPr>
            <p:ph type="title"/>
          </p:nvPr>
        </p:nvSpPr>
        <p:spPr/>
        <p:txBody>
          <a:bodyPr/>
          <a:lstStyle/>
          <a:p>
            <a:r>
              <a:rPr lang="en-US" dirty="0"/>
              <a:t>Visualization Requirements</a:t>
            </a:r>
          </a:p>
        </p:txBody>
      </p:sp>
      <p:sp>
        <p:nvSpPr>
          <p:cNvPr id="3" name="Content Placeholder 2">
            <a:extLst>
              <a:ext uri="{FF2B5EF4-FFF2-40B4-BE49-F238E27FC236}">
                <a16:creationId xmlns:a16="http://schemas.microsoft.com/office/drawing/2014/main" id="{802C3034-68D2-D648-86B4-7603EEC98177}"/>
              </a:ext>
            </a:extLst>
          </p:cNvPr>
          <p:cNvSpPr>
            <a:spLocks noGrp="1"/>
          </p:cNvSpPr>
          <p:nvPr>
            <p:ph idx="1"/>
          </p:nvPr>
        </p:nvSpPr>
        <p:spPr/>
        <p:txBody>
          <a:bodyPr>
            <a:normAutofit/>
          </a:bodyPr>
          <a:lstStyle/>
          <a:p>
            <a:r>
              <a:rPr lang="en-CA" dirty="0"/>
              <a:t>Requirement 1. Interactivity</a:t>
            </a:r>
          </a:p>
          <a:p>
            <a:endParaRPr lang="en-CA" dirty="0"/>
          </a:p>
          <a:p>
            <a:r>
              <a:rPr lang="en-CA" dirty="0"/>
              <a:t>Requirement 2. Data Scaling for Further Analysis</a:t>
            </a:r>
          </a:p>
          <a:p>
            <a:endParaRPr lang="en-CA" dirty="0"/>
          </a:p>
          <a:p>
            <a:r>
              <a:rPr lang="en-CA" dirty="0"/>
              <a:t>Requirement 3. Summary and Overall Statistics</a:t>
            </a:r>
          </a:p>
          <a:p>
            <a:endParaRPr lang="en-US" dirty="0"/>
          </a:p>
        </p:txBody>
      </p:sp>
      <p:sp>
        <p:nvSpPr>
          <p:cNvPr id="4" name="Footer Placeholder 3">
            <a:extLst>
              <a:ext uri="{FF2B5EF4-FFF2-40B4-BE49-F238E27FC236}">
                <a16:creationId xmlns:a16="http://schemas.microsoft.com/office/drawing/2014/main" id="{2BBEE4EA-75F7-714F-BBE9-41B3F945BC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411E32-526B-DB48-B6C6-1E23EBDD11E5}"/>
              </a:ext>
            </a:extLst>
          </p:cNvPr>
          <p:cNvSpPr>
            <a:spLocks noGrp="1"/>
          </p:cNvSpPr>
          <p:nvPr>
            <p:ph type="sldNum" sz="quarter" idx="12"/>
          </p:nvPr>
        </p:nvSpPr>
        <p:spPr/>
        <p:txBody>
          <a:bodyPr/>
          <a:lstStyle/>
          <a:p>
            <a:fld id="{0613A596-1D7D-DF4F-A348-B51CA8A0A8CF}" type="slidenum">
              <a:rPr lang="en-US" smtClean="0"/>
              <a:t>18</a:t>
            </a:fld>
            <a:endParaRPr lang="en-US"/>
          </a:p>
        </p:txBody>
      </p:sp>
    </p:spTree>
    <p:extLst>
      <p:ext uri="{BB962C8B-B14F-4D97-AF65-F5344CB8AC3E}">
        <p14:creationId xmlns:p14="http://schemas.microsoft.com/office/powerpoint/2010/main" val="17065573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980DD-D5A1-524A-9781-7D4C6858C6BE}"/>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E84B9A75-4FE7-244C-9FAD-3A58EF15C508}"/>
              </a:ext>
            </a:extLst>
          </p:cNvPr>
          <p:cNvSpPr>
            <a:spLocks noGrp="1"/>
          </p:cNvSpPr>
          <p:nvPr>
            <p:ph idx="1"/>
          </p:nvPr>
        </p:nvSpPr>
        <p:spPr/>
        <p:txBody>
          <a:bodyPr>
            <a:normAutofit/>
          </a:bodyPr>
          <a:lstStyle/>
          <a:p>
            <a:r>
              <a:rPr lang="en-CA" dirty="0" err="1"/>
              <a:t>FishPlots</a:t>
            </a:r>
            <a:r>
              <a:rPr lang="en-CA" dirty="0"/>
              <a:t> tool implemented through the web browser to allow the user to access the tool efficiently without the need of installation of additional of software.</a:t>
            </a:r>
          </a:p>
          <a:p>
            <a:r>
              <a:rPr lang="en-CA" dirty="0" err="1"/>
              <a:t>FishPlots</a:t>
            </a:r>
            <a:r>
              <a:rPr lang="en-CA" dirty="0"/>
              <a:t>:</a:t>
            </a:r>
          </a:p>
          <a:p>
            <a:pPr lvl="1"/>
            <a:r>
              <a:rPr lang="en-CA" dirty="0"/>
              <a:t>Written in TypeScript (wrapper for JavaScript) from Microsoft. </a:t>
            </a:r>
          </a:p>
          <a:p>
            <a:pPr lvl="1"/>
            <a:r>
              <a:rPr lang="en-CA" dirty="0"/>
              <a:t>The front-end framework is Angular.</a:t>
            </a:r>
          </a:p>
          <a:p>
            <a:pPr lvl="1"/>
            <a:r>
              <a:rPr lang="en-CA" dirty="0"/>
              <a:t>The back end is not required (test phase). </a:t>
            </a:r>
          </a:p>
          <a:p>
            <a:pPr lvl="1"/>
            <a:r>
              <a:rPr lang="en-CA" dirty="0"/>
              <a:t>If the data source is changed, there will be minimum code modifications to get/process data.</a:t>
            </a:r>
          </a:p>
          <a:p>
            <a:endParaRPr lang="en-US" dirty="0"/>
          </a:p>
        </p:txBody>
      </p:sp>
      <p:sp>
        <p:nvSpPr>
          <p:cNvPr id="4" name="Footer Placeholder 3">
            <a:extLst>
              <a:ext uri="{FF2B5EF4-FFF2-40B4-BE49-F238E27FC236}">
                <a16:creationId xmlns:a16="http://schemas.microsoft.com/office/drawing/2014/main" id="{5911AE64-196D-C54C-AA3A-BF579B033B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50D154-732B-BF4A-ABA8-C3C8840F8063}"/>
              </a:ext>
            </a:extLst>
          </p:cNvPr>
          <p:cNvSpPr>
            <a:spLocks noGrp="1"/>
          </p:cNvSpPr>
          <p:nvPr>
            <p:ph type="sldNum" sz="quarter" idx="12"/>
          </p:nvPr>
        </p:nvSpPr>
        <p:spPr/>
        <p:txBody>
          <a:bodyPr/>
          <a:lstStyle/>
          <a:p>
            <a:fld id="{0613A596-1D7D-DF4F-A348-B51CA8A0A8CF}" type="slidenum">
              <a:rPr lang="en-US" smtClean="0"/>
              <a:t>19</a:t>
            </a:fld>
            <a:endParaRPr lang="en-US"/>
          </a:p>
        </p:txBody>
      </p:sp>
    </p:spTree>
    <p:extLst>
      <p:ext uri="{BB962C8B-B14F-4D97-AF65-F5344CB8AC3E}">
        <p14:creationId xmlns:p14="http://schemas.microsoft.com/office/powerpoint/2010/main" val="4008599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56A15-945D-5E42-B77B-A0E08A9DFB3E}"/>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3334F83-C896-1D4B-854D-99F8B18C3A26}"/>
              </a:ext>
            </a:extLst>
          </p:cNvPr>
          <p:cNvSpPr>
            <a:spLocks noGrp="1"/>
          </p:cNvSpPr>
          <p:nvPr>
            <p:ph idx="1"/>
          </p:nvPr>
        </p:nvSpPr>
        <p:spPr/>
        <p:txBody>
          <a:bodyPr/>
          <a:lstStyle/>
          <a:p>
            <a:r>
              <a:rPr lang="en-CA" dirty="0"/>
              <a:t>Introduction and main goals of the project</a:t>
            </a:r>
          </a:p>
          <a:p>
            <a:r>
              <a:rPr lang="en-CA" dirty="0"/>
              <a:t>Related work</a:t>
            </a:r>
          </a:p>
          <a:p>
            <a:r>
              <a:rPr lang="en-CA" dirty="0"/>
              <a:t>Problems and tasks identification</a:t>
            </a:r>
          </a:p>
          <a:p>
            <a:r>
              <a:rPr lang="en-CA" dirty="0"/>
              <a:t>System overview</a:t>
            </a:r>
          </a:p>
          <a:p>
            <a:r>
              <a:rPr lang="en-CA" dirty="0"/>
              <a:t>Use cases implementation</a:t>
            </a:r>
          </a:p>
          <a:p>
            <a:r>
              <a:rPr lang="en-CA" dirty="0"/>
              <a:t>Conclusions</a:t>
            </a:r>
          </a:p>
          <a:p>
            <a:endParaRPr lang="en-US" dirty="0"/>
          </a:p>
        </p:txBody>
      </p:sp>
      <p:sp>
        <p:nvSpPr>
          <p:cNvPr id="4" name="Footer Placeholder 3">
            <a:extLst>
              <a:ext uri="{FF2B5EF4-FFF2-40B4-BE49-F238E27FC236}">
                <a16:creationId xmlns:a16="http://schemas.microsoft.com/office/drawing/2014/main" id="{82D2DB49-3A9A-D34D-BAB3-045E0A2C15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4A7074-BBFB-E444-A31A-E70FEAC7A787}"/>
              </a:ext>
            </a:extLst>
          </p:cNvPr>
          <p:cNvSpPr>
            <a:spLocks noGrp="1"/>
          </p:cNvSpPr>
          <p:nvPr>
            <p:ph type="sldNum" sz="quarter" idx="12"/>
          </p:nvPr>
        </p:nvSpPr>
        <p:spPr/>
        <p:txBody>
          <a:bodyPr/>
          <a:lstStyle/>
          <a:p>
            <a:fld id="{0613A596-1D7D-DF4F-A348-B51CA8A0A8CF}" type="slidenum">
              <a:rPr lang="en-US" smtClean="0"/>
              <a:t>2</a:t>
            </a:fld>
            <a:endParaRPr lang="en-US"/>
          </a:p>
        </p:txBody>
      </p:sp>
    </p:spTree>
    <p:extLst>
      <p:ext uri="{BB962C8B-B14F-4D97-AF65-F5344CB8AC3E}">
        <p14:creationId xmlns:p14="http://schemas.microsoft.com/office/powerpoint/2010/main" val="1837126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41EC3-92CD-DF44-8F53-D66F123F8FB6}"/>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13CB7D35-112D-F445-B87E-6CB9098A3DA6}"/>
              </a:ext>
            </a:extLst>
          </p:cNvPr>
          <p:cNvSpPr>
            <a:spLocks noGrp="1"/>
          </p:cNvSpPr>
          <p:nvPr>
            <p:ph idx="1"/>
          </p:nvPr>
        </p:nvSpPr>
        <p:spPr/>
        <p:txBody>
          <a:bodyPr>
            <a:normAutofit fontScale="85000" lnSpcReduction="20000"/>
          </a:bodyPr>
          <a:lstStyle/>
          <a:p>
            <a:pPr marL="0" lvl="0" indent="0">
              <a:buNone/>
            </a:pPr>
            <a:r>
              <a:rPr lang="en-CA" dirty="0"/>
              <a:t>1) Data layer</a:t>
            </a:r>
          </a:p>
          <a:p>
            <a:pPr lvl="1"/>
            <a:r>
              <a:rPr lang="en-CA" dirty="0"/>
              <a:t>Uses public data provided by DFO Canada. </a:t>
            </a:r>
          </a:p>
          <a:p>
            <a:pPr lvl="1"/>
            <a:r>
              <a:rPr lang="en-CA" dirty="0"/>
              <a:t>Data is converted from Excel to JSON format.</a:t>
            </a:r>
          </a:p>
          <a:p>
            <a:pPr lvl="1"/>
            <a:r>
              <a:rPr lang="en-CA" dirty="0"/>
              <a:t>The web browser gets data by using HTTP REST request.</a:t>
            </a:r>
          </a:p>
          <a:p>
            <a:pPr lvl="1"/>
            <a:r>
              <a:rPr lang="en-CA" dirty="0"/>
              <a:t>Any web API can be used as a data source.</a:t>
            </a:r>
          </a:p>
          <a:p>
            <a:pPr marL="0" indent="0">
              <a:buNone/>
            </a:pPr>
            <a:r>
              <a:rPr lang="en-CA" dirty="0"/>
              <a:t>2) Logic Engine</a:t>
            </a:r>
            <a:r>
              <a:rPr lang="en-US" dirty="0"/>
              <a:t> </a:t>
            </a:r>
            <a:endParaRPr lang="en-CA" dirty="0"/>
          </a:p>
          <a:p>
            <a:pPr lvl="1"/>
            <a:r>
              <a:rPr lang="en-CA" dirty="0"/>
              <a:t>Data-transformation from JSON files to a format.</a:t>
            </a:r>
          </a:p>
          <a:p>
            <a:pPr lvl="1"/>
            <a:r>
              <a:rPr lang="en-CA" dirty="0" err="1"/>
              <a:t>FishPlots</a:t>
            </a:r>
            <a:r>
              <a:rPr lang="en-CA" dirty="0"/>
              <a:t> uses TypeScript framework Angular. </a:t>
            </a:r>
          </a:p>
          <a:p>
            <a:pPr lvl="1"/>
            <a:r>
              <a:rPr lang="en-CA" dirty="0"/>
              <a:t>amCharts4 library included in the project for presenting data.</a:t>
            </a:r>
          </a:p>
          <a:p>
            <a:pPr marL="0" lvl="0" indent="0">
              <a:buNone/>
            </a:pPr>
            <a:r>
              <a:rPr lang="en-CA" dirty="0"/>
              <a:t>3) User interface overview</a:t>
            </a:r>
          </a:p>
          <a:p>
            <a:pPr lvl="1"/>
            <a:r>
              <a:rPr lang="en-CA" dirty="0"/>
              <a:t>The date range slider (from 1990 to 2018).</a:t>
            </a:r>
          </a:p>
          <a:p>
            <a:pPr lvl="1"/>
            <a:r>
              <a:rPr lang="en-US" dirty="0"/>
              <a:t>There are two multiple selection pickers for provinces and fish types which are also filtering data. </a:t>
            </a:r>
          </a:p>
          <a:p>
            <a:pPr lvl="1"/>
            <a:r>
              <a:rPr lang="en-US" dirty="0"/>
              <a:t>Based on the user input, there may be 4 different visualizations generated.</a:t>
            </a:r>
            <a:r>
              <a:rPr lang="en-CA" dirty="0">
                <a:effectLst/>
              </a:rPr>
              <a:t> </a:t>
            </a:r>
            <a:endParaRPr lang="en-US" dirty="0"/>
          </a:p>
        </p:txBody>
      </p:sp>
      <p:sp>
        <p:nvSpPr>
          <p:cNvPr id="4" name="Footer Placeholder 3">
            <a:extLst>
              <a:ext uri="{FF2B5EF4-FFF2-40B4-BE49-F238E27FC236}">
                <a16:creationId xmlns:a16="http://schemas.microsoft.com/office/drawing/2014/main" id="{B4B99E6D-0A58-A14D-8ED5-D19F8F5E78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A5D03A-7647-AA4F-AD4A-8AEC751AEC59}"/>
              </a:ext>
            </a:extLst>
          </p:cNvPr>
          <p:cNvSpPr>
            <a:spLocks noGrp="1"/>
          </p:cNvSpPr>
          <p:nvPr>
            <p:ph type="sldNum" sz="quarter" idx="12"/>
          </p:nvPr>
        </p:nvSpPr>
        <p:spPr/>
        <p:txBody>
          <a:bodyPr/>
          <a:lstStyle/>
          <a:p>
            <a:fld id="{0613A596-1D7D-DF4F-A348-B51CA8A0A8CF}" type="slidenum">
              <a:rPr lang="en-US" smtClean="0"/>
              <a:t>20</a:t>
            </a:fld>
            <a:endParaRPr lang="en-US"/>
          </a:p>
        </p:txBody>
      </p:sp>
    </p:spTree>
    <p:extLst>
      <p:ext uri="{BB962C8B-B14F-4D97-AF65-F5344CB8AC3E}">
        <p14:creationId xmlns:p14="http://schemas.microsoft.com/office/powerpoint/2010/main" val="35485630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CA30-0A75-AB4D-ADDE-EEBB43B5839B}"/>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DDE730DC-7F3C-BD48-BEEA-7898F1541B8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3E7830DF-9724-464C-9677-5FDABCEE824F}"/>
              </a:ext>
            </a:extLst>
          </p:cNvPr>
          <p:cNvPicPr>
            <a:picLocks noChangeAspect="1"/>
          </p:cNvPicPr>
          <p:nvPr/>
        </p:nvPicPr>
        <p:blipFill>
          <a:blip r:embed="rId2"/>
          <a:stretch>
            <a:fillRect/>
          </a:stretch>
        </p:blipFill>
        <p:spPr>
          <a:xfrm>
            <a:off x="1065786" y="2270589"/>
            <a:ext cx="10171973" cy="2342508"/>
          </a:xfrm>
          <a:prstGeom prst="rect">
            <a:avLst/>
          </a:prstGeom>
        </p:spPr>
      </p:pic>
      <p:sp>
        <p:nvSpPr>
          <p:cNvPr id="4" name="Footer Placeholder 3">
            <a:extLst>
              <a:ext uri="{FF2B5EF4-FFF2-40B4-BE49-F238E27FC236}">
                <a16:creationId xmlns:a16="http://schemas.microsoft.com/office/drawing/2014/main" id="{FD711722-CC1C-4543-956D-D71D056108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7A8A87-07C8-0C41-96D2-4F320E4E826B}"/>
              </a:ext>
            </a:extLst>
          </p:cNvPr>
          <p:cNvSpPr>
            <a:spLocks noGrp="1"/>
          </p:cNvSpPr>
          <p:nvPr>
            <p:ph type="sldNum" sz="quarter" idx="12"/>
          </p:nvPr>
        </p:nvSpPr>
        <p:spPr/>
        <p:txBody>
          <a:bodyPr/>
          <a:lstStyle/>
          <a:p>
            <a:fld id="{0613A596-1D7D-DF4F-A348-B51CA8A0A8CF}" type="slidenum">
              <a:rPr lang="en-US" smtClean="0"/>
              <a:t>21</a:t>
            </a:fld>
            <a:endParaRPr lang="en-US"/>
          </a:p>
        </p:txBody>
      </p:sp>
    </p:spTree>
    <p:extLst>
      <p:ext uri="{BB962C8B-B14F-4D97-AF65-F5344CB8AC3E}">
        <p14:creationId xmlns:p14="http://schemas.microsoft.com/office/powerpoint/2010/main" val="20916253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C6C28-DC51-2A4B-B1CD-C91C4AC03663}"/>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5376CB12-E9C3-FC40-AC7B-DCD9633F847E}"/>
              </a:ext>
            </a:extLst>
          </p:cNvPr>
          <p:cNvSpPr>
            <a:spLocks noGrp="1"/>
          </p:cNvSpPr>
          <p:nvPr>
            <p:ph idx="1"/>
          </p:nvPr>
        </p:nvSpPr>
        <p:spPr/>
        <p:txBody>
          <a:bodyPr>
            <a:normAutofit/>
          </a:bodyPr>
          <a:lstStyle/>
          <a:p>
            <a:r>
              <a:rPr lang="en-CA" dirty="0"/>
              <a:t>Visualization 1: </a:t>
            </a:r>
          </a:p>
          <a:p>
            <a:pPr lvl="1"/>
            <a:r>
              <a:rPr lang="en-CA" dirty="0"/>
              <a:t>Multiline chart </a:t>
            </a:r>
          </a:p>
          <a:p>
            <a:pPr lvl="1"/>
            <a:r>
              <a:rPr lang="en-CA" dirty="0"/>
              <a:t>Color-coding </a:t>
            </a:r>
          </a:p>
          <a:p>
            <a:pPr lvl="1"/>
            <a:r>
              <a:rPr lang="en-CA" dirty="0"/>
              <a:t>Legends for data filtering</a:t>
            </a:r>
          </a:p>
          <a:p>
            <a:r>
              <a:rPr lang="en-CA" dirty="0"/>
              <a:t>Features:</a:t>
            </a:r>
          </a:p>
          <a:p>
            <a:pPr lvl="1"/>
            <a:r>
              <a:rPr lang="en-CA" dirty="0"/>
              <a:t>Presents the information to include multiple values for data analysis. </a:t>
            </a:r>
          </a:p>
          <a:p>
            <a:pPr lvl="1"/>
            <a:r>
              <a:rPr lang="en-CA" dirty="0"/>
              <a:t>Easy to follow and use for further deep data investigation.</a:t>
            </a:r>
          </a:p>
          <a:p>
            <a:pPr lvl="1"/>
            <a:r>
              <a:rPr lang="en-CA" dirty="0"/>
              <a:t>Ability to explore a yearly trend.</a:t>
            </a:r>
          </a:p>
          <a:p>
            <a:pPr lvl="1"/>
            <a:r>
              <a:rPr lang="en-CA" dirty="0"/>
              <a:t>The adaptivity of the chart makes the data processing efficient by providing a way to work with data from multiple regions and years simultaneously.</a:t>
            </a:r>
            <a:endParaRPr lang="en-US" dirty="0"/>
          </a:p>
        </p:txBody>
      </p:sp>
      <p:sp>
        <p:nvSpPr>
          <p:cNvPr id="4" name="Footer Placeholder 3">
            <a:extLst>
              <a:ext uri="{FF2B5EF4-FFF2-40B4-BE49-F238E27FC236}">
                <a16:creationId xmlns:a16="http://schemas.microsoft.com/office/drawing/2014/main" id="{A266E76B-4F47-B24C-9C8F-66829288D44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F16E22-419B-EB48-857A-E522A40FC7DF}"/>
              </a:ext>
            </a:extLst>
          </p:cNvPr>
          <p:cNvSpPr>
            <a:spLocks noGrp="1"/>
          </p:cNvSpPr>
          <p:nvPr>
            <p:ph type="sldNum" sz="quarter" idx="12"/>
          </p:nvPr>
        </p:nvSpPr>
        <p:spPr/>
        <p:txBody>
          <a:bodyPr/>
          <a:lstStyle/>
          <a:p>
            <a:fld id="{0613A596-1D7D-DF4F-A348-B51CA8A0A8CF}" type="slidenum">
              <a:rPr lang="en-US" smtClean="0"/>
              <a:t>22</a:t>
            </a:fld>
            <a:endParaRPr lang="en-US"/>
          </a:p>
        </p:txBody>
      </p:sp>
    </p:spTree>
    <p:extLst>
      <p:ext uri="{BB962C8B-B14F-4D97-AF65-F5344CB8AC3E}">
        <p14:creationId xmlns:p14="http://schemas.microsoft.com/office/powerpoint/2010/main" val="16063263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6EDF1-A6A4-9C46-A6E4-747739EF38B6}"/>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C213C814-5ADC-CA49-8453-8172A5DB3462}"/>
              </a:ext>
            </a:extLst>
          </p:cNvPr>
          <p:cNvSpPr>
            <a:spLocks noGrp="1"/>
          </p:cNvSpPr>
          <p:nvPr>
            <p:ph idx="1"/>
          </p:nvPr>
        </p:nvSpPr>
        <p:spPr/>
        <p:txBody>
          <a:bodyPr/>
          <a:lstStyle/>
          <a:p>
            <a:endParaRPr lang="en-US"/>
          </a:p>
        </p:txBody>
      </p:sp>
      <p:pic>
        <p:nvPicPr>
          <p:cNvPr id="4" name="Picture 3" descr="Chart, line chart&#10;&#10;Description automatically generated">
            <a:extLst>
              <a:ext uri="{FF2B5EF4-FFF2-40B4-BE49-F238E27FC236}">
                <a16:creationId xmlns:a16="http://schemas.microsoft.com/office/drawing/2014/main" id="{DCF93411-AD0B-C84A-8308-034A407E1B04}"/>
              </a:ext>
            </a:extLst>
          </p:cNvPr>
          <p:cNvPicPr>
            <a:picLocks noChangeAspect="1"/>
          </p:cNvPicPr>
          <p:nvPr/>
        </p:nvPicPr>
        <p:blipFill rotWithShape="1">
          <a:blip r:embed="rId2"/>
          <a:srcRect l="1140" t="21881" r="1267" b="8592"/>
          <a:stretch/>
        </p:blipFill>
        <p:spPr bwMode="auto">
          <a:xfrm>
            <a:off x="277906" y="1262070"/>
            <a:ext cx="11636188" cy="5180905"/>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A1E80F1E-274B-1E4D-983B-A394039570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3C756-C536-EA40-A2E0-9E1FE2C1CBB8}"/>
              </a:ext>
            </a:extLst>
          </p:cNvPr>
          <p:cNvSpPr>
            <a:spLocks noGrp="1"/>
          </p:cNvSpPr>
          <p:nvPr>
            <p:ph type="sldNum" sz="quarter" idx="12"/>
          </p:nvPr>
        </p:nvSpPr>
        <p:spPr/>
        <p:txBody>
          <a:bodyPr/>
          <a:lstStyle/>
          <a:p>
            <a:fld id="{0613A596-1D7D-DF4F-A348-B51CA8A0A8CF}" type="slidenum">
              <a:rPr lang="en-US" smtClean="0"/>
              <a:t>23</a:t>
            </a:fld>
            <a:endParaRPr lang="en-US"/>
          </a:p>
        </p:txBody>
      </p:sp>
    </p:spTree>
    <p:extLst>
      <p:ext uri="{BB962C8B-B14F-4D97-AF65-F5344CB8AC3E}">
        <p14:creationId xmlns:p14="http://schemas.microsoft.com/office/powerpoint/2010/main" val="3035826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72CB0-2BF5-5540-80D1-3E6DEF372D0E}"/>
              </a:ext>
            </a:extLst>
          </p:cNvPr>
          <p:cNvSpPr>
            <a:spLocks noGrp="1"/>
          </p:cNvSpPr>
          <p:nvPr>
            <p:ph type="title"/>
          </p:nvPr>
        </p:nvSpPr>
        <p:spPr/>
        <p:txBody>
          <a:bodyPr>
            <a:noAutofit/>
          </a:bodyPr>
          <a:lstStyle/>
          <a:p>
            <a:r>
              <a:rPr lang="en-CA" sz="3600" dirty="0"/>
              <a:t>Task 2. </a:t>
            </a:r>
            <a:br>
              <a:rPr lang="en-CA" sz="3600" dirty="0"/>
            </a:br>
            <a:r>
              <a:rPr lang="en-CA" sz="3600" dirty="0"/>
              <a:t>Paired Time Series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94206706-EFD5-3449-B4EA-46D42A71184F}"/>
              </a:ext>
            </a:extLst>
          </p:cNvPr>
          <p:cNvSpPr>
            <a:spLocks noGrp="1"/>
          </p:cNvSpPr>
          <p:nvPr>
            <p:ph idx="1"/>
          </p:nvPr>
        </p:nvSpPr>
        <p:spPr/>
        <p:txBody>
          <a:bodyPr>
            <a:normAutofit/>
          </a:bodyPr>
          <a:lstStyle/>
          <a:p>
            <a:r>
              <a:rPr lang="en-CA" dirty="0"/>
              <a:t>Visualization 2:</a:t>
            </a:r>
          </a:p>
          <a:p>
            <a:pPr lvl="1"/>
            <a:r>
              <a:rPr lang="en-CA" dirty="0"/>
              <a:t>Scatter plot </a:t>
            </a:r>
          </a:p>
          <a:p>
            <a:pPr lvl="1"/>
            <a:r>
              <a:rPr lang="en-CA" dirty="0"/>
              <a:t>Bullet points and labels represent years</a:t>
            </a:r>
          </a:p>
          <a:p>
            <a:r>
              <a:rPr lang="en-CA" dirty="0"/>
              <a:t>Features:</a:t>
            </a:r>
          </a:p>
          <a:p>
            <a:pPr lvl="1"/>
            <a:r>
              <a:rPr lang="en-CA" dirty="0"/>
              <a:t>Presents the ability to analyze and compare data efficiently by visualizing multiple values simultaneously.</a:t>
            </a:r>
          </a:p>
          <a:p>
            <a:pPr lvl="1"/>
            <a:r>
              <a:rPr lang="en-CA" dirty="0"/>
              <a:t>The chart allows us to quickly understand the trend over the years and build analysis on the selected fishery market. </a:t>
            </a:r>
          </a:p>
          <a:p>
            <a:pPr lvl="1"/>
            <a:r>
              <a:rPr lang="en-CA" dirty="0"/>
              <a:t>The chart could be expanded to show more than one type of fish. </a:t>
            </a:r>
          </a:p>
        </p:txBody>
      </p:sp>
      <p:sp>
        <p:nvSpPr>
          <p:cNvPr id="4" name="Footer Placeholder 3">
            <a:extLst>
              <a:ext uri="{FF2B5EF4-FFF2-40B4-BE49-F238E27FC236}">
                <a16:creationId xmlns:a16="http://schemas.microsoft.com/office/drawing/2014/main" id="{13C9C7B8-FACC-0742-906C-158A4F51EC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5E164F-8529-3846-9B68-DAB550C5B580}"/>
              </a:ext>
            </a:extLst>
          </p:cNvPr>
          <p:cNvSpPr>
            <a:spLocks noGrp="1"/>
          </p:cNvSpPr>
          <p:nvPr>
            <p:ph type="sldNum" sz="quarter" idx="12"/>
          </p:nvPr>
        </p:nvSpPr>
        <p:spPr/>
        <p:txBody>
          <a:bodyPr/>
          <a:lstStyle/>
          <a:p>
            <a:fld id="{0613A596-1D7D-DF4F-A348-B51CA8A0A8CF}" type="slidenum">
              <a:rPr lang="en-US" smtClean="0"/>
              <a:t>24</a:t>
            </a:fld>
            <a:endParaRPr lang="en-US"/>
          </a:p>
        </p:txBody>
      </p:sp>
    </p:spTree>
    <p:extLst>
      <p:ext uri="{BB962C8B-B14F-4D97-AF65-F5344CB8AC3E}">
        <p14:creationId xmlns:p14="http://schemas.microsoft.com/office/powerpoint/2010/main" val="322902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FE74-1D3A-B540-8D13-468544AA42E9}"/>
              </a:ext>
            </a:extLst>
          </p:cNvPr>
          <p:cNvSpPr>
            <a:spLocks noGrp="1"/>
          </p:cNvSpPr>
          <p:nvPr>
            <p:ph type="title"/>
          </p:nvPr>
        </p:nvSpPr>
        <p:spPr/>
        <p:txBody>
          <a:bodyPr>
            <a:noAutofit/>
          </a:bodyPr>
          <a:lstStyle/>
          <a:p>
            <a:r>
              <a:rPr lang="en-CA" sz="3600" dirty="0"/>
              <a:t>Task 2. </a:t>
            </a:r>
            <a:br>
              <a:rPr lang="en-CA" sz="3600" dirty="0"/>
            </a:br>
            <a:r>
              <a:rPr lang="en-CA" sz="3600" dirty="0"/>
              <a:t>Paired Time Series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D57B3183-726C-BE49-A52E-E2B888BC71CA}"/>
              </a:ext>
            </a:extLst>
          </p:cNvPr>
          <p:cNvSpPr>
            <a:spLocks noGrp="1"/>
          </p:cNvSpPr>
          <p:nvPr>
            <p:ph idx="1"/>
          </p:nvPr>
        </p:nvSpPr>
        <p:spPr/>
        <p:txBody>
          <a:bodyPr/>
          <a:lstStyle/>
          <a:p>
            <a:endParaRPr lang="en-US"/>
          </a:p>
        </p:txBody>
      </p:sp>
      <p:pic>
        <p:nvPicPr>
          <p:cNvPr id="4" name="Picture 3" descr="A screenshot of a computer&#10;&#10;Description automatically generated with medium confidence">
            <a:extLst>
              <a:ext uri="{FF2B5EF4-FFF2-40B4-BE49-F238E27FC236}">
                <a16:creationId xmlns:a16="http://schemas.microsoft.com/office/drawing/2014/main" id="{9E40A516-520B-BB42-9C46-0C9AF9D046AD}"/>
              </a:ext>
            </a:extLst>
          </p:cNvPr>
          <p:cNvPicPr>
            <a:picLocks noChangeAspect="1"/>
          </p:cNvPicPr>
          <p:nvPr/>
        </p:nvPicPr>
        <p:blipFill rotWithShape="1">
          <a:blip r:embed="rId2"/>
          <a:srcRect l="1010" t="21699" r="1346" b="8386"/>
          <a:stretch/>
        </p:blipFill>
        <p:spPr bwMode="auto">
          <a:xfrm>
            <a:off x="0" y="1301612"/>
            <a:ext cx="12192000" cy="5455704"/>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C8B20DDB-45CF-C649-9B82-703760B6E4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3600EF-8EA3-C74E-B15A-B68F9C33187F}"/>
              </a:ext>
            </a:extLst>
          </p:cNvPr>
          <p:cNvSpPr>
            <a:spLocks noGrp="1"/>
          </p:cNvSpPr>
          <p:nvPr>
            <p:ph type="sldNum" sz="quarter" idx="12"/>
          </p:nvPr>
        </p:nvSpPr>
        <p:spPr/>
        <p:txBody>
          <a:bodyPr/>
          <a:lstStyle/>
          <a:p>
            <a:fld id="{0613A596-1D7D-DF4F-A348-B51CA8A0A8CF}" type="slidenum">
              <a:rPr lang="en-US" smtClean="0"/>
              <a:t>25</a:t>
            </a:fld>
            <a:endParaRPr lang="en-US"/>
          </a:p>
        </p:txBody>
      </p:sp>
    </p:spTree>
    <p:extLst>
      <p:ext uri="{BB962C8B-B14F-4D97-AF65-F5344CB8AC3E}">
        <p14:creationId xmlns:p14="http://schemas.microsoft.com/office/powerpoint/2010/main" val="17571793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A1072-5EE7-9A4D-ACE0-6E6B30B97BF5}"/>
              </a:ext>
            </a:extLst>
          </p:cNvPr>
          <p:cNvSpPr>
            <a:spLocks noGrp="1"/>
          </p:cNvSpPr>
          <p:nvPr>
            <p:ph type="title"/>
          </p:nvPr>
        </p:nvSpPr>
        <p:spPr/>
        <p:txBody>
          <a:bodyPr>
            <a:normAutofit/>
          </a:bodyPr>
          <a:lstStyle/>
          <a:p>
            <a:r>
              <a:rPr lang="en-CA" sz="3600" dirty="0"/>
              <a:t>Task 3. </a:t>
            </a:r>
            <a:br>
              <a:rPr lang="en-CA" sz="3600" dirty="0"/>
            </a:br>
            <a:r>
              <a:rPr lang="en-CA" sz="3600" dirty="0"/>
              <a:t>Identifying Top Fish Species by Catch Amount or Price</a:t>
            </a:r>
            <a:endParaRPr lang="en-US" sz="3600" dirty="0"/>
          </a:p>
        </p:txBody>
      </p:sp>
      <p:sp>
        <p:nvSpPr>
          <p:cNvPr id="3" name="Content Placeholder 2">
            <a:extLst>
              <a:ext uri="{FF2B5EF4-FFF2-40B4-BE49-F238E27FC236}">
                <a16:creationId xmlns:a16="http://schemas.microsoft.com/office/drawing/2014/main" id="{D7E2C8BA-83B5-6D49-803A-09327204A1DD}"/>
              </a:ext>
            </a:extLst>
          </p:cNvPr>
          <p:cNvSpPr>
            <a:spLocks noGrp="1"/>
          </p:cNvSpPr>
          <p:nvPr>
            <p:ph idx="1"/>
          </p:nvPr>
        </p:nvSpPr>
        <p:spPr/>
        <p:txBody>
          <a:bodyPr>
            <a:normAutofit fontScale="92500" lnSpcReduction="10000"/>
          </a:bodyPr>
          <a:lstStyle/>
          <a:p>
            <a:r>
              <a:rPr lang="en-CA" dirty="0"/>
              <a:t>Visualization 3:</a:t>
            </a:r>
          </a:p>
          <a:p>
            <a:pPr lvl="1"/>
            <a:r>
              <a:rPr lang="en-CA" dirty="0"/>
              <a:t>Pie-chart </a:t>
            </a:r>
          </a:p>
          <a:p>
            <a:pPr lvl="1"/>
            <a:r>
              <a:rPr lang="en-CA" dirty="0"/>
              <a:t>Number of legends is adapted depending on the top values per the selected year </a:t>
            </a:r>
          </a:p>
          <a:p>
            <a:pPr lvl="1"/>
            <a:r>
              <a:rPr lang="en-CA" dirty="0"/>
              <a:t>Yearly Comprising </a:t>
            </a:r>
          </a:p>
          <a:p>
            <a:endParaRPr lang="en-CA" dirty="0"/>
          </a:p>
          <a:p>
            <a:r>
              <a:rPr lang="en-CA" dirty="0"/>
              <a:t>Features:</a:t>
            </a:r>
          </a:p>
          <a:p>
            <a:pPr lvl="1"/>
            <a:r>
              <a:rPr lang="en-CA" dirty="0" err="1"/>
              <a:t>FishPlots</a:t>
            </a:r>
            <a:r>
              <a:rPr lang="en-CA" dirty="0"/>
              <a:t> would sort and group the value ($) or catch quantities (tons) of fish types and assign the applicable percentage per type. </a:t>
            </a:r>
          </a:p>
          <a:p>
            <a:pPr lvl="1"/>
            <a:r>
              <a:rPr lang="en-CA" dirty="0"/>
              <a:t>2 charts presented simultaneously.</a:t>
            </a:r>
          </a:p>
          <a:p>
            <a:pPr lvl="1"/>
            <a:r>
              <a:rPr lang="en-CA" dirty="0"/>
              <a:t>Top fish types are separated into their own sections, and the rest is grouped into “other”. </a:t>
            </a:r>
          </a:p>
          <a:p>
            <a:pPr lvl="1"/>
            <a:r>
              <a:rPr lang="en-CA" dirty="0"/>
              <a:t>When “Other” chosen, drills down to see the “outliers” in the dataset details.</a:t>
            </a:r>
          </a:p>
        </p:txBody>
      </p:sp>
      <p:sp>
        <p:nvSpPr>
          <p:cNvPr id="4" name="Footer Placeholder 3">
            <a:extLst>
              <a:ext uri="{FF2B5EF4-FFF2-40B4-BE49-F238E27FC236}">
                <a16:creationId xmlns:a16="http://schemas.microsoft.com/office/drawing/2014/main" id="{ABEBC54C-58C3-B64B-A99B-08A3CD62D51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BBA8FE-3794-744E-9E91-54DC4EDD1BB3}"/>
              </a:ext>
            </a:extLst>
          </p:cNvPr>
          <p:cNvSpPr>
            <a:spLocks noGrp="1"/>
          </p:cNvSpPr>
          <p:nvPr>
            <p:ph type="sldNum" sz="quarter" idx="12"/>
          </p:nvPr>
        </p:nvSpPr>
        <p:spPr/>
        <p:txBody>
          <a:bodyPr/>
          <a:lstStyle/>
          <a:p>
            <a:fld id="{0613A596-1D7D-DF4F-A348-B51CA8A0A8CF}" type="slidenum">
              <a:rPr lang="en-US" smtClean="0"/>
              <a:t>26</a:t>
            </a:fld>
            <a:endParaRPr lang="en-US"/>
          </a:p>
        </p:txBody>
      </p:sp>
    </p:spTree>
    <p:extLst>
      <p:ext uri="{BB962C8B-B14F-4D97-AF65-F5344CB8AC3E}">
        <p14:creationId xmlns:p14="http://schemas.microsoft.com/office/powerpoint/2010/main" val="953256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BC1A-9014-AB40-A3E3-B5DE59E3710C}"/>
              </a:ext>
            </a:extLst>
          </p:cNvPr>
          <p:cNvSpPr>
            <a:spLocks noGrp="1"/>
          </p:cNvSpPr>
          <p:nvPr>
            <p:ph type="title"/>
          </p:nvPr>
        </p:nvSpPr>
        <p:spPr>
          <a:xfrm>
            <a:off x="838200" y="356160"/>
            <a:ext cx="10515600" cy="1325563"/>
          </a:xfrm>
        </p:spPr>
        <p:txBody>
          <a:bodyPr>
            <a:noAutofit/>
          </a:bodyPr>
          <a:lstStyle/>
          <a:p>
            <a:r>
              <a:rPr lang="en-CA" sz="3600" dirty="0"/>
              <a:t>Task 3. </a:t>
            </a:r>
            <a:br>
              <a:rPr lang="en-CA" sz="3600" dirty="0"/>
            </a:br>
            <a:r>
              <a:rPr lang="en-CA" sz="3600" dirty="0"/>
              <a:t>Identifying Top Fish Species by Catch Amount or Price</a:t>
            </a:r>
            <a:endParaRPr lang="en-US" sz="3600" dirty="0"/>
          </a:p>
        </p:txBody>
      </p:sp>
      <p:sp>
        <p:nvSpPr>
          <p:cNvPr id="3" name="Content Placeholder 2">
            <a:extLst>
              <a:ext uri="{FF2B5EF4-FFF2-40B4-BE49-F238E27FC236}">
                <a16:creationId xmlns:a16="http://schemas.microsoft.com/office/drawing/2014/main" id="{4755E704-1C3D-174E-BBD3-553EC246BB6C}"/>
              </a:ext>
            </a:extLst>
          </p:cNvPr>
          <p:cNvSpPr>
            <a:spLocks noGrp="1"/>
          </p:cNvSpPr>
          <p:nvPr>
            <p:ph idx="1"/>
          </p:nvPr>
        </p:nvSpPr>
        <p:spPr/>
        <p:txBody>
          <a:bodyPr/>
          <a:lstStyle/>
          <a:p>
            <a:endParaRPr lang="en-US" dirty="0"/>
          </a:p>
        </p:txBody>
      </p:sp>
      <p:pic>
        <p:nvPicPr>
          <p:cNvPr id="4" name="Picture 3" descr="Graphical user interface, chart, application&#10;&#10;Description automatically generated">
            <a:extLst>
              <a:ext uri="{FF2B5EF4-FFF2-40B4-BE49-F238E27FC236}">
                <a16:creationId xmlns:a16="http://schemas.microsoft.com/office/drawing/2014/main" id="{01740807-F7D7-1E45-87BD-9ADDE715BDAA}"/>
              </a:ext>
            </a:extLst>
          </p:cNvPr>
          <p:cNvPicPr>
            <a:picLocks noChangeAspect="1"/>
          </p:cNvPicPr>
          <p:nvPr/>
        </p:nvPicPr>
        <p:blipFill rotWithShape="1">
          <a:blip r:embed="rId2"/>
          <a:srcRect l="607" t="20363" r="1212" b="10039"/>
          <a:stretch/>
        </p:blipFill>
        <p:spPr bwMode="auto">
          <a:xfrm>
            <a:off x="157333" y="1573450"/>
            <a:ext cx="11756763" cy="5207909"/>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D442BE49-BE93-434B-A563-08586134D8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E2CC8A-E527-A54B-85B8-2677037B014C}"/>
              </a:ext>
            </a:extLst>
          </p:cNvPr>
          <p:cNvSpPr>
            <a:spLocks noGrp="1"/>
          </p:cNvSpPr>
          <p:nvPr>
            <p:ph type="sldNum" sz="quarter" idx="12"/>
          </p:nvPr>
        </p:nvSpPr>
        <p:spPr/>
        <p:txBody>
          <a:bodyPr/>
          <a:lstStyle/>
          <a:p>
            <a:fld id="{0613A596-1D7D-DF4F-A348-B51CA8A0A8CF}" type="slidenum">
              <a:rPr lang="en-US" smtClean="0"/>
              <a:t>27</a:t>
            </a:fld>
            <a:endParaRPr lang="en-US"/>
          </a:p>
        </p:txBody>
      </p:sp>
    </p:spTree>
    <p:extLst>
      <p:ext uri="{BB962C8B-B14F-4D97-AF65-F5344CB8AC3E}">
        <p14:creationId xmlns:p14="http://schemas.microsoft.com/office/powerpoint/2010/main" val="31136689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0DA75-5A93-C045-B388-868B1276C2B8}"/>
              </a:ext>
            </a:extLst>
          </p:cNvPr>
          <p:cNvSpPr>
            <a:spLocks noGrp="1"/>
          </p:cNvSpPr>
          <p:nvPr>
            <p:ph type="title"/>
          </p:nvPr>
        </p:nvSpPr>
        <p:spPr/>
        <p:txBody>
          <a:bodyPr>
            <a:noAutofit/>
          </a:bodyPr>
          <a:lstStyle/>
          <a:p>
            <a:r>
              <a:rPr lang="en-CA" sz="3600" dirty="0"/>
              <a:t>Task 4. </a:t>
            </a:r>
            <a:r>
              <a:rPr lang="en-US" sz="3600" dirty="0"/>
              <a:t> </a:t>
            </a:r>
            <a:br>
              <a:rPr lang="en-US" sz="3600" dirty="0"/>
            </a:br>
            <a:r>
              <a:rPr lang="en-CA" sz="3600" dirty="0"/>
              <a:t>Consequent Years Fishery Data Comparison</a:t>
            </a:r>
            <a:br>
              <a:rPr lang="en-CA" sz="3600" dirty="0"/>
            </a:br>
            <a:endParaRPr lang="en-US" sz="3600" dirty="0"/>
          </a:p>
        </p:txBody>
      </p:sp>
      <p:sp>
        <p:nvSpPr>
          <p:cNvPr id="3" name="Content Placeholder 2">
            <a:extLst>
              <a:ext uri="{FF2B5EF4-FFF2-40B4-BE49-F238E27FC236}">
                <a16:creationId xmlns:a16="http://schemas.microsoft.com/office/drawing/2014/main" id="{94594732-7264-9C40-B5D8-448F3CA7248D}"/>
              </a:ext>
            </a:extLst>
          </p:cNvPr>
          <p:cNvSpPr>
            <a:spLocks noGrp="1"/>
          </p:cNvSpPr>
          <p:nvPr>
            <p:ph idx="1"/>
          </p:nvPr>
        </p:nvSpPr>
        <p:spPr/>
        <p:txBody>
          <a:bodyPr>
            <a:normAutofit/>
          </a:bodyPr>
          <a:lstStyle/>
          <a:p>
            <a:r>
              <a:rPr lang="en-CA" dirty="0"/>
              <a:t>Visualization 4</a:t>
            </a:r>
          </a:p>
          <a:p>
            <a:pPr lvl="1"/>
            <a:r>
              <a:rPr lang="en-CA" dirty="0"/>
              <a:t>Improved categorized bar chart </a:t>
            </a:r>
            <a:br>
              <a:rPr lang="en-CA" dirty="0"/>
            </a:br>
            <a:endParaRPr lang="en-CA" dirty="0"/>
          </a:p>
          <a:p>
            <a:r>
              <a:rPr lang="en-US" dirty="0"/>
              <a:t>Features</a:t>
            </a:r>
          </a:p>
          <a:p>
            <a:pPr lvl="1"/>
            <a:r>
              <a:rPr lang="en-CA" dirty="0"/>
              <a:t>Compares and analyze the data between the selected years quickly and easily.</a:t>
            </a:r>
          </a:p>
          <a:p>
            <a:pPr lvl="1"/>
            <a:r>
              <a:rPr lang="en-CA" dirty="0"/>
              <a:t>Particularly useful for determining trends for the current and previous year.</a:t>
            </a:r>
          </a:p>
        </p:txBody>
      </p:sp>
      <p:sp>
        <p:nvSpPr>
          <p:cNvPr id="4" name="Footer Placeholder 3">
            <a:extLst>
              <a:ext uri="{FF2B5EF4-FFF2-40B4-BE49-F238E27FC236}">
                <a16:creationId xmlns:a16="http://schemas.microsoft.com/office/drawing/2014/main" id="{BA931578-32B4-374E-BD6A-BB0876258D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20FD50-2041-C047-AD54-4519341A2A14}"/>
              </a:ext>
            </a:extLst>
          </p:cNvPr>
          <p:cNvSpPr>
            <a:spLocks noGrp="1"/>
          </p:cNvSpPr>
          <p:nvPr>
            <p:ph type="sldNum" sz="quarter" idx="12"/>
          </p:nvPr>
        </p:nvSpPr>
        <p:spPr/>
        <p:txBody>
          <a:bodyPr/>
          <a:lstStyle/>
          <a:p>
            <a:fld id="{0613A596-1D7D-DF4F-A348-B51CA8A0A8CF}" type="slidenum">
              <a:rPr lang="en-US" smtClean="0"/>
              <a:t>28</a:t>
            </a:fld>
            <a:endParaRPr lang="en-US"/>
          </a:p>
        </p:txBody>
      </p:sp>
    </p:spTree>
    <p:extLst>
      <p:ext uri="{BB962C8B-B14F-4D97-AF65-F5344CB8AC3E}">
        <p14:creationId xmlns:p14="http://schemas.microsoft.com/office/powerpoint/2010/main" val="34406945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A941E-8FCC-BE4D-99CC-5F2B2EAFA74C}"/>
              </a:ext>
            </a:extLst>
          </p:cNvPr>
          <p:cNvSpPr>
            <a:spLocks noGrp="1"/>
          </p:cNvSpPr>
          <p:nvPr>
            <p:ph type="title"/>
          </p:nvPr>
        </p:nvSpPr>
        <p:spPr/>
        <p:txBody>
          <a:bodyPr>
            <a:noAutofit/>
          </a:bodyPr>
          <a:lstStyle/>
          <a:p>
            <a:r>
              <a:rPr lang="en-CA" sz="3600" dirty="0"/>
              <a:t>Task 4. </a:t>
            </a:r>
            <a:r>
              <a:rPr lang="en-US" sz="3600" dirty="0"/>
              <a:t> </a:t>
            </a:r>
            <a:br>
              <a:rPr lang="en-US" sz="3600" dirty="0"/>
            </a:br>
            <a:r>
              <a:rPr lang="en-CA" sz="3600" dirty="0"/>
              <a:t>Consequent Years Fishery Data Comparison</a:t>
            </a:r>
            <a:br>
              <a:rPr lang="en-CA" sz="3600" dirty="0"/>
            </a:br>
            <a:endParaRPr lang="en-US" sz="3600" dirty="0"/>
          </a:p>
        </p:txBody>
      </p:sp>
      <p:sp>
        <p:nvSpPr>
          <p:cNvPr id="3" name="Content Placeholder 2">
            <a:extLst>
              <a:ext uri="{FF2B5EF4-FFF2-40B4-BE49-F238E27FC236}">
                <a16:creationId xmlns:a16="http://schemas.microsoft.com/office/drawing/2014/main" id="{4219CC06-BF45-6D4E-AA21-D886037C395D}"/>
              </a:ext>
            </a:extLst>
          </p:cNvPr>
          <p:cNvSpPr>
            <a:spLocks noGrp="1"/>
          </p:cNvSpPr>
          <p:nvPr>
            <p:ph idx="1"/>
          </p:nvPr>
        </p:nvSpPr>
        <p:spPr/>
        <p:txBody>
          <a:bodyPr/>
          <a:lstStyle/>
          <a:p>
            <a:endParaRPr lang="en-US"/>
          </a:p>
        </p:txBody>
      </p:sp>
      <p:pic>
        <p:nvPicPr>
          <p:cNvPr id="4" name="Picture 3" descr="Timeline&#10;&#10;Description automatically generated">
            <a:extLst>
              <a:ext uri="{FF2B5EF4-FFF2-40B4-BE49-F238E27FC236}">
                <a16:creationId xmlns:a16="http://schemas.microsoft.com/office/drawing/2014/main" id="{CC17575C-6188-9A46-97A3-E78D57600F85}"/>
              </a:ext>
            </a:extLst>
          </p:cNvPr>
          <p:cNvPicPr>
            <a:picLocks noChangeAspect="1"/>
          </p:cNvPicPr>
          <p:nvPr/>
        </p:nvPicPr>
        <p:blipFill rotWithShape="1">
          <a:blip r:embed="rId3"/>
          <a:srcRect l="1089" t="20683" r="921" b="8774"/>
          <a:stretch/>
        </p:blipFill>
        <p:spPr bwMode="auto">
          <a:xfrm>
            <a:off x="336176" y="1309487"/>
            <a:ext cx="11519647" cy="5183388"/>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AF773E75-4D89-C548-BD06-481C3CDCE2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A2F929-3C88-8A4E-B4D8-0DE738BF8AF2}"/>
              </a:ext>
            </a:extLst>
          </p:cNvPr>
          <p:cNvSpPr>
            <a:spLocks noGrp="1"/>
          </p:cNvSpPr>
          <p:nvPr>
            <p:ph type="sldNum" sz="quarter" idx="12"/>
          </p:nvPr>
        </p:nvSpPr>
        <p:spPr/>
        <p:txBody>
          <a:bodyPr/>
          <a:lstStyle/>
          <a:p>
            <a:fld id="{0613A596-1D7D-DF4F-A348-B51CA8A0A8CF}" type="slidenum">
              <a:rPr lang="en-US" smtClean="0"/>
              <a:t>29</a:t>
            </a:fld>
            <a:endParaRPr lang="en-US"/>
          </a:p>
        </p:txBody>
      </p:sp>
    </p:spTree>
    <p:extLst>
      <p:ext uri="{BB962C8B-B14F-4D97-AF65-F5344CB8AC3E}">
        <p14:creationId xmlns:p14="http://schemas.microsoft.com/office/powerpoint/2010/main" val="347656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A1198-EA81-CF40-9796-FABBD45E123B}"/>
              </a:ext>
            </a:extLst>
          </p:cNvPr>
          <p:cNvSpPr>
            <a:spLocks noGrp="1"/>
          </p:cNvSpPr>
          <p:nvPr>
            <p:ph type="title"/>
          </p:nvPr>
        </p:nvSpPr>
        <p:spPr/>
        <p:txBody>
          <a:bodyPr/>
          <a:lstStyle/>
          <a:p>
            <a:r>
              <a:rPr lang="en-US" dirty="0"/>
              <a:t>Fishery Data Visualization</a:t>
            </a:r>
          </a:p>
        </p:txBody>
      </p:sp>
      <p:sp>
        <p:nvSpPr>
          <p:cNvPr id="3" name="Content Placeholder 2">
            <a:extLst>
              <a:ext uri="{FF2B5EF4-FFF2-40B4-BE49-F238E27FC236}">
                <a16:creationId xmlns:a16="http://schemas.microsoft.com/office/drawing/2014/main" id="{57B0BAD6-A412-2A4C-BB86-B5C8D0518B09}"/>
              </a:ext>
            </a:extLst>
          </p:cNvPr>
          <p:cNvSpPr>
            <a:spLocks noGrp="1"/>
          </p:cNvSpPr>
          <p:nvPr>
            <p:ph idx="1"/>
          </p:nvPr>
        </p:nvSpPr>
        <p:spPr/>
        <p:txBody>
          <a:bodyPr>
            <a:normAutofit/>
          </a:bodyPr>
          <a:lstStyle/>
          <a:p>
            <a:r>
              <a:rPr lang="en-US" dirty="0"/>
              <a:t>Challenge: </a:t>
            </a:r>
          </a:p>
          <a:p>
            <a:pPr lvl="1"/>
            <a:r>
              <a:rPr lang="en-US" dirty="0"/>
              <a:t>To make work involving data analysis faster and more productive for various users.</a:t>
            </a:r>
          </a:p>
          <a:p>
            <a:r>
              <a:rPr lang="en-CA" dirty="0"/>
              <a:t>Topic:</a:t>
            </a:r>
          </a:p>
          <a:p>
            <a:pPr lvl="1"/>
            <a:r>
              <a:rPr lang="en-CA" dirty="0"/>
              <a:t> To explore fishery data across time, and across space. </a:t>
            </a:r>
          </a:p>
          <a:p>
            <a:r>
              <a:rPr lang="en-CA" dirty="0"/>
              <a:t>Objective: </a:t>
            </a:r>
          </a:p>
          <a:p>
            <a:pPr lvl="1"/>
            <a:r>
              <a:rPr lang="en-CA" dirty="0"/>
              <a:t>To create a tool that can help fishery management to:</a:t>
            </a:r>
          </a:p>
          <a:p>
            <a:pPr lvl="2"/>
            <a:r>
              <a:rPr lang="en-CA" dirty="0"/>
              <a:t>Regulate fishery catching in certain Canadian provinces.</a:t>
            </a:r>
          </a:p>
          <a:p>
            <a:pPr lvl="2"/>
            <a:r>
              <a:rPr lang="en-CA" dirty="0"/>
              <a:t>Help to decide which policies or fishing quotas for specific fish types should be applied.</a:t>
            </a:r>
          </a:p>
          <a:p>
            <a:endParaRPr lang="en-US" dirty="0"/>
          </a:p>
        </p:txBody>
      </p:sp>
      <p:sp>
        <p:nvSpPr>
          <p:cNvPr id="4" name="Footer Placeholder 3">
            <a:extLst>
              <a:ext uri="{FF2B5EF4-FFF2-40B4-BE49-F238E27FC236}">
                <a16:creationId xmlns:a16="http://schemas.microsoft.com/office/drawing/2014/main" id="{927C871D-7A37-BE4E-8B39-8FE04DDF49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168A84-2A44-4F46-9CD2-FA90430ED425}"/>
              </a:ext>
            </a:extLst>
          </p:cNvPr>
          <p:cNvSpPr>
            <a:spLocks noGrp="1"/>
          </p:cNvSpPr>
          <p:nvPr>
            <p:ph type="sldNum" sz="quarter" idx="12"/>
          </p:nvPr>
        </p:nvSpPr>
        <p:spPr/>
        <p:txBody>
          <a:bodyPr/>
          <a:lstStyle/>
          <a:p>
            <a:fld id="{0613A596-1D7D-DF4F-A348-B51CA8A0A8CF}" type="slidenum">
              <a:rPr lang="en-US" smtClean="0"/>
              <a:t>3</a:t>
            </a:fld>
            <a:endParaRPr lang="en-US"/>
          </a:p>
        </p:txBody>
      </p:sp>
    </p:spTree>
    <p:extLst>
      <p:ext uri="{BB962C8B-B14F-4D97-AF65-F5344CB8AC3E}">
        <p14:creationId xmlns:p14="http://schemas.microsoft.com/office/powerpoint/2010/main" val="36695250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9C89-7D3A-CC45-9F4F-B878F1568E69}"/>
              </a:ext>
            </a:extLst>
          </p:cNvPr>
          <p:cNvSpPr>
            <a:spLocks noGrp="1"/>
          </p:cNvSpPr>
          <p:nvPr>
            <p:ph type="title"/>
          </p:nvPr>
        </p:nvSpPr>
        <p:spPr/>
        <p:txBody>
          <a:bodyPr/>
          <a:lstStyle/>
          <a:p>
            <a:r>
              <a:rPr lang="en-US" dirty="0"/>
              <a:t>Conclusions and Future Work</a:t>
            </a:r>
          </a:p>
        </p:txBody>
      </p:sp>
      <p:sp>
        <p:nvSpPr>
          <p:cNvPr id="3" name="Content Placeholder 2">
            <a:extLst>
              <a:ext uri="{FF2B5EF4-FFF2-40B4-BE49-F238E27FC236}">
                <a16:creationId xmlns:a16="http://schemas.microsoft.com/office/drawing/2014/main" id="{ED6BA666-5BB5-C24F-A44E-AD62043D37F0}"/>
              </a:ext>
            </a:extLst>
          </p:cNvPr>
          <p:cNvSpPr>
            <a:spLocks noGrp="1"/>
          </p:cNvSpPr>
          <p:nvPr>
            <p:ph idx="1"/>
          </p:nvPr>
        </p:nvSpPr>
        <p:spPr>
          <a:xfrm>
            <a:off x="838200" y="1453415"/>
            <a:ext cx="10515600" cy="4723548"/>
          </a:xfrm>
        </p:spPr>
        <p:txBody>
          <a:bodyPr>
            <a:normAutofit fontScale="70000" lnSpcReduction="20000"/>
          </a:bodyPr>
          <a:lstStyle/>
          <a:p>
            <a:pPr marL="0" indent="0">
              <a:buNone/>
            </a:pPr>
            <a:r>
              <a:rPr lang="en-CA" dirty="0"/>
              <a:t>Task 1: </a:t>
            </a:r>
          </a:p>
          <a:p>
            <a:r>
              <a:rPr lang="en-CA" dirty="0"/>
              <a:t>Explore relations between fish values and amounts.</a:t>
            </a:r>
          </a:p>
          <a:p>
            <a:r>
              <a:rPr lang="en-CA" dirty="0"/>
              <a:t>The ability to select/deselect fish types/provinces, zoom feature which allows users to see data for smaller date range without a need to re-render visualization. </a:t>
            </a:r>
          </a:p>
          <a:p>
            <a:pPr marL="0" indent="0">
              <a:buNone/>
            </a:pPr>
            <a:r>
              <a:rPr lang="en-CA" dirty="0"/>
              <a:t>Task 2:</a:t>
            </a:r>
          </a:p>
          <a:p>
            <a:r>
              <a:rPr lang="en-CA" dirty="0"/>
              <a:t>A scatter plot, which combines 3 dimensions: value, amount, year. </a:t>
            </a:r>
          </a:p>
          <a:p>
            <a:r>
              <a:rPr lang="en-CA" dirty="0"/>
              <a:t>Using this chart, the user can see trends of the value/amount ratio for different fish types. </a:t>
            </a:r>
          </a:p>
          <a:p>
            <a:pPr marL="0" indent="0">
              <a:buNone/>
            </a:pPr>
            <a:r>
              <a:rPr lang="en-CA" dirty="0"/>
              <a:t>Task 3:</a:t>
            </a:r>
          </a:p>
          <a:p>
            <a:r>
              <a:rPr lang="en-CA" dirty="0"/>
              <a:t>Pie charts in task 3 show data like they are used for report summary.</a:t>
            </a:r>
          </a:p>
          <a:p>
            <a:r>
              <a:rPr lang="en-CA" dirty="0"/>
              <a:t>The grouping feature.</a:t>
            </a:r>
          </a:p>
          <a:p>
            <a:pPr marL="0" indent="0">
              <a:buNone/>
            </a:pPr>
            <a:r>
              <a:rPr lang="en-CA" dirty="0"/>
              <a:t>Task 4:</a:t>
            </a:r>
          </a:p>
          <a:p>
            <a:r>
              <a:rPr lang="en-CA" dirty="0"/>
              <a:t>Bar charts allows comparison of summary data for any two selected years.</a:t>
            </a:r>
          </a:p>
          <a:p>
            <a:r>
              <a:rPr lang="en-US" dirty="0"/>
              <a:t>Showing different dimensions on the same axis.</a:t>
            </a:r>
            <a:endParaRPr lang="en-CA" dirty="0"/>
          </a:p>
        </p:txBody>
      </p:sp>
      <p:sp>
        <p:nvSpPr>
          <p:cNvPr id="4" name="Footer Placeholder 3">
            <a:extLst>
              <a:ext uri="{FF2B5EF4-FFF2-40B4-BE49-F238E27FC236}">
                <a16:creationId xmlns:a16="http://schemas.microsoft.com/office/drawing/2014/main" id="{0671CCB7-2377-FA4C-9F22-221B863CA6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312454-07BB-984F-9A6B-1329B2D02966}"/>
              </a:ext>
            </a:extLst>
          </p:cNvPr>
          <p:cNvSpPr>
            <a:spLocks noGrp="1"/>
          </p:cNvSpPr>
          <p:nvPr>
            <p:ph type="sldNum" sz="quarter" idx="12"/>
          </p:nvPr>
        </p:nvSpPr>
        <p:spPr/>
        <p:txBody>
          <a:bodyPr/>
          <a:lstStyle/>
          <a:p>
            <a:fld id="{0613A596-1D7D-DF4F-A348-B51CA8A0A8CF}" type="slidenum">
              <a:rPr lang="en-US" smtClean="0"/>
              <a:t>30</a:t>
            </a:fld>
            <a:endParaRPr lang="en-US"/>
          </a:p>
        </p:txBody>
      </p:sp>
    </p:spTree>
    <p:extLst>
      <p:ext uri="{BB962C8B-B14F-4D97-AF65-F5344CB8AC3E}">
        <p14:creationId xmlns:p14="http://schemas.microsoft.com/office/powerpoint/2010/main" val="36363869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9C89-7D3A-CC45-9F4F-B878F1568E69}"/>
              </a:ext>
            </a:extLst>
          </p:cNvPr>
          <p:cNvSpPr>
            <a:spLocks noGrp="1"/>
          </p:cNvSpPr>
          <p:nvPr>
            <p:ph type="title"/>
          </p:nvPr>
        </p:nvSpPr>
        <p:spPr/>
        <p:txBody>
          <a:bodyPr/>
          <a:lstStyle/>
          <a:p>
            <a:r>
              <a:rPr lang="en-US" dirty="0"/>
              <a:t>Conclusions and Future Work</a:t>
            </a:r>
          </a:p>
        </p:txBody>
      </p:sp>
      <p:sp>
        <p:nvSpPr>
          <p:cNvPr id="3" name="Content Placeholder 2">
            <a:extLst>
              <a:ext uri="{FF2B5EF4-FFF2-40B4-BE49-F238E27FC236}">
                <a16:creationId xmlns:a16="http://schemas.microsoft.com/office/drawing/2014/main" id="{ED6BA666-5BB5-C24F-A44E-AD62043D37F0}"/>
              </a:ext>
            </a:extLst>
          </p:cNvPr>
          <p:cNvSpPr>
            <a:spLocks noGrp="1"/>
          </p:cNvSpPr>
          <p:nvPr>
            <p:ph idx="1"/>
          </p:nvPr>
        </p:nvSpPr>
        <p:spPr/>
        <p:txBody>
          <a:bodyPr>
            <a:normAutofit/>
          </a:bodyPr>
          <a:lstStyle/>
          <a:p>
            <a:r>
              <a:rPr lang="en-CA" dirty="0"/>
              <a:t>Bringing more data sources that could provide broader and more unbiased knowledge of the problem the user is trying to investigate.</a:t>
            </a:r>
          </a:p>
          <a:p>
            <a:endParaRPr lang="en-CA" dirty="0"/>
          </a:p>
          <a:p>
            <a:r>
              <a:rPr lang="en-CA" dirty="0"/>
              <a:t>Saving visualization state would be beneficial for users as they could share and discuss their visualizations without a need to re-apply settings. </a:t>
            </a:r>
          </a:p>
          <a:p>
            <a:endParaRPr lang="en-CA" dirty="0"/>
          </a:p>
          <a:p>
            <a:r>
              <a:rPr lang="en-CA" dirty="0"/>
              <a:t>Synchronization of new data from the sources </a:t>
            </a:r>
            <a:r>
              <a:rPr lang="en-CA"/>
              <a:t>(REST </a:t>
            </a:r>
            <a:r>
              <a:rPr lang="en-CA" dirty="0"/>
              <a:t>approach).</a:t>
            </a:r>
            <a:endParaRPr lang="en-US" dirty="0"/>
          </a:p>
        </p:txBody>
      </p:sp>
      <p:sp>
        <p:nvSpPr>
          <p:cNvPr id="4" name="Footer Placeholder 3">
            <a:extLst>
              <a:ext uri="{FF2B5EF4-FFF2-40B4-BE49-F238E27FC236}">
                <a16:creationId xmlns:a16="http://schemas.microsoft.com/office/drawing/2014/main" id="{0671CCB7-2377-FA4C-9F22-221B863CA6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312454-07BB-984F-9A6B-1329B2D02966}"/>
              </a:ext>
            </a:extLst>
          </p:cNvPr>
          <p:cNvSpPr>
            <a:spLocks noGrp="1"/>
          </p:cNvSpPr>
          <p:nvPr>
            <p:ph type="sldNum" sz="quarter" idx="12"/>
          </p:nvPr>
        </p:nvSpPr>
        <p:spPr/>
        <p:txBody>
          <a:bodyPr/>
          <a:lstStyle/>
          <a:p>
            <a:fld id="{0613A596-1D7D-DF4F-A348-B51CA8A0A8CF}" type="slidenum">
              <a:rPr lang="en-US" smtClean="0"/>
              <a:t>31</a:t>
            </a:fld>
            <a:endParaRPr lang="en-US"/>
          </a:p>
        </p:txBody>
      </p:sp>
    </p:spTree>
    <p:extLst>
      <p:ext uri="{BB962C8B-B14F-4D97-AF65-F5344CB8AC3E}">
        <p14:creationId xmlns:p14="http://schemas.microsoft.com/office/powerpoint/2010/main" val="2577975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42435-0538-584E-A923-2BB9EAD3B1B7}"/>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4CD2D18B-F768-F848-89A5-C6BA6DF66CA5}"/>
              </a:ext>
            </a:extLst>
          </p:cNvPr>
          <p:cNvSpPr>
            <a:spLocks noGrp="1"/>
          </p:cNvSpPr>
          <p:nvPr>
            <p:ph idx="1"/>
          </p:nvPr>
        </p:nvSpPr>
        <p:spPr/>
        <p:txBody>
          <a:bodyPr>
            <a:normAutofit/>
          </a:bodyPr>
          <a:lstStyle/>
          <a:p>
            <a:r>
              <a:rPr lang="en-CA" dirty="0"/>
              <a:t>Different groups of users in the fishery domain require different data sets. </a:t>
            </a:r>
          </a:p>
          <a:p>
            <a:r>
              <a:rPr lang="en-CA" dirty="0"/>
              <a:t>Papers discussed in this chapter are oriented primarily for fishery management. </a:t>
            </a:r>
          </a:p>
          <a:p>
            <a:r>
              <a:rPr lang="en-US" dirty="0"/>
              <a:t>Primary topics of discussed papers/projects:</a:t>
            </a:r>
          </a:p>
          <a:p>
            <a:pPr lvl="1"/>
            <a:r>
              <a:rPr lang="en-US" dirty="0"/>
              <a:t>Design and use of tools that will be easily accessible for fishery management users as it needs to have charts, visualizations, etc.</a:t>
            </a:r>
          </a:p>
          <a:p>
            <a:pPr lvl="1"/>
            <a:r>
              <a:rPr lang="en-US" dirty="0"/>
              <a:t>The tools to support the decision-making process.</a:t>
            </a:r>
          </a:p>
        </p:txBody>
      </p:sp>
      <p:sp>
        <p:nvSpPr>
          <p:cNvPr id="4" name="Footer Placeholder 3">
            <a:extLst>
              <a:ext uri="{FF2B5EF4-FFF2-40B4-BE49-F238E27FC236}">
                <a16:creationId xmlns:a16="http://schemas.microsoft.com/office/drawing/2014/main" id="{0CF15708-0032-EB41-95ED-B3787944D0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8DFD86-D494-B944-8EBF-F5823A45AFAD}"/>
              </a:ext>
            </a:extLst>
          </p:cNvPr>
          <p:cNvSpPr>
            <a:spLocks noGrp="1"/>
          </p:cNvSpPr>
          <p:nvPr>
            <p:ph type="sldNum" sz="quarter" idx="12"/>
          </p:nvPr>
        </p:nvSpPr>
        <p:spPr/>
        <p:txBody>
          <a:bodyPr/>
          <a:lstStyle/>
          <a:p>
            <a:fld id="{0613A596-1D7D-DF4F-A348-B51CA8A0A8CF}" type="slidenum">
              <a:rPr lang="en-US" smtClean="0"/>
              <a:t>4</a:t>
            </a:fld>
            <a:endParaRPr lang="en-US" dirty="0"/>
          </a:p>
        </p:txBody>
      </p:sp>
    </p:spTree>
    <p:extLst>
      <p:ext uri="{BB962C8B-B14F-4D97-AF65-F5344CB8AC3E}">
        <p14:creationId xmlns:p14="http://schemas.microsoft.com/office/powerpoint/2010/main" val="2142931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B2851-834A-294A-98F4-52734547BA95}"/>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CBC262DE-8E02-FB46-83D2-852111C19151}"/>
              </a:ext>
            </a:extLst>
          </p:cNvPr>
          <p:cNvSpPr>
            <a:spLocks noGrp="1"/>
          </p:cNvSpPr>
          <p:nvPr>
            <p:ph idx="1"/>
          </p:nvPr>
        </p:nvSpPr>
        <p:spPr/>
        <p:txBody>
          <a:bodyPr>
            <a:normAutofit/>
          </a:bodyPr>
          <a:lstStyle/>
          <a:p>
            <a:r>
              <a:rPr lang="en-US" dirty="0"/>
              <a:t>FishCAM2000 (FC) is a computer-based integrated information system for fisheries management and marine environmental monitoring. </a:t>
            </a:r>
          </a:p>
          <a:p>
            <a:r>
              <a:rPr lang="en-US" dirty="0"/>
              <a:t>Presents complex geodata, which includes the amount of fish caught in the geographical zone.</a:t>
            </a:r>
            <a:endParaRPr lang="en-CA" dirty="0"/>
          </a:p>
        </p:txBody>
      </p:sp>
      <p:sp>
        <p:nvSpPr>
          <p:cNvPr id="4" name="Footer Placeholder 3">
            <a:extLst>
              <a:ext uri="{FF2B5EF4-FFF2-40B4-BE49-F238E27FC236}">
                <a16:creationId xmlns:a16="http://schemas.microsoft.com/office/drawing/2014/main" id="{912FBFEA-69F6-5147-8A05-065D79ED29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3CF9BB-DD51-BF40-8E3F-91C51E1A2D61}"/>
              </a:ext>
            </a:extLst>
          </p:cNvPr>
          <p:cNvSpPr>
            <a:spLocks noGrp="1"/>
          </p:cNvSpPr>
          <p:nvPr>
            <p:ph type="sldNum" sz="quarter" idx="12"/>
          </p:nvPr>
        </p:nvSpPr>
        <p:spPr/>
        <p:txBody>
          <a:bodyPr/>
          <a:lstStyle/>
          <a:p>
            <a:fld id="{0613A596-1D7D-DF4F-A348-B51CA8A0A8CF}" type="slidenum">
              <a:rPr lang="en-US" smtClean="0"/>
              <a:t>5</a:t>
            </a:fld>
            <a:endParaRPr lang="en-US"/>
          </a:p>
        </p:txBody>
      </p:sp>
    </p:spTree>
    <p:extLst>
      <p:ext uri="{BB962C8B-B14F-4D97-AF65-F5344CB8AC3E}">
        <p14:creationId xmlns:p14="http://schemas.microsoft.com/office/powerpoint/2010/main" val="4044972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B4937-95FE-CB4A-AA1A-CB1D198FE0A7}"/>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E94D2B46-464E-AF49-9F89-03794B9B1F92}"/>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574EF8A7-A754-9440-A54C-B61FD90EE94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96281" y="1372634"/>
            <a:ext cx="6999438" cy="5257320"/>
          </a:xfrm>
          <a:prstGeom prst="rect">
            <a:avLst/>
          </a:prstGeom>
          <a:noFill/>
          <a:ln>
            <a:noFill/>
          </a:ln>
        </p:spPr>
      </p:pic>
      <p:sp>
        <p:nvSpPr>
          <p:cNvPr id="5" name="Footer Placeholder 4">
            <a:extLst>
              <a:ext uri="{FF2B5EF4-FFF2-40B4-BE49-F238E27FC236}">
                <a16:creationId xmlns:a16="http://schemas.microsoft.com/office/drawing/2014/main" id="{3E92F20B-4DB8-794C-B5DE-97DEDCA803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0E8D46-337A-A848-BF62-B7377AB7D8A9}"/>
              </a:ext>
            </a:extLst>
          </p:cNvPr>
          <p:cNvSpPr>
            <a:spLocks noGrp="1"/>
          </p:cNvSpPr>
          <p:nvPr>
            <p:ph type="sldNum" sz="quarter" idx="12"/>
          </p:nvPr>
        </p:nvSpPr>
        <p:spPr/>
        <p:txBody>
          <a:bodyPr/>
          <a:lstStyle/>
          <a:p>
            <a:fld id="{0613A596-1D7D-DF4F-A348-B51CA8A0A8CF}" type="slidenum">
              <a:rPr lang="en-US" smtClean="0"/>
              <a:t>6</a:t>
            </a:fld>
            <a:endParaRPr lang="en-US"/>
          </a:p>
        </p:txBody>
      </p:sp>
    </p:spTree>
    <p:extLst>
      <p:ext uri="{BB962C8B-B14F-4D97-AF65-F5344CB8AC3E}">
        <p14:creationId xmlns:p14="http://schemas.microsoft.com/office/powerpoint/2010/main" val="2345379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890D6-520B-A349-9733-FDFC796C8215}"/>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8C1F9E3D-C7A4-B244-BA40-80F22BC39109}"/>
              </a:ext>
            </a:extLst>
          </p:cNvPr>
          <p:cNvSpPr>
            <a:spLocks noGrp="1"/>
          </p:cNvSpPr>
          <p:nvPr>
            <p:ph idx="1"/>
          </p:nvPr>
        </p:nvSpPr>
        <p:spPr/>
        <p:txBody>
          <a:bodyPr>
            <a:normAutofit/>
          </a:bodyPr>
          <a:lstStyle/>
          <a:p>
            <a:r>
              <a:rPr lang="en-CA" dirty="0" err="1"/>
              <a:t>IDMVis</a:t>
            </a:r>
            <a:r>
              <a:rPr lang="en-CA" dirty="0"/>
              <a:t>: is a visualization tool that shows multidimensional interrelated data during the day for patients with diabetes. The designed tool helps doctors track the state of patients' important parameters and detect anomalies.</a:t>
            </a:r>
          </a:p>
          <a:p>
            <a:r>
              <a:rPr lang="en-CA" dirty="0"/>
              <a:t>Six clinicians evaluated design decisions positively. Detailed visualization convinces doctors to prescribe were more personalized treatment for the patient and helps with faster decision-making. </a:t>
            </a:r>
            <a:endParaRPr lang="en-US" dirty="0"/>
          </a:p>
        </p:txBody>
      </p:sp>
      <p:sp>
        <p:nvSpPr>
          <p:cNvPr id="4" name="Footer Placeholder 3">
            <a:extLst>
              <a:ext uri="{FF2B5EF4-FFF2-40B4-BE49-F238E27FC236}">
                <a16:creationId xmlns:a16="http://schemas.microsoft.com/office/drawing/2014/main" id="{D3064494-0C00-B746-9ECE-9EFB276D370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98A6C09-0AB7-774A-BE49-B6035AEBE30E}"/>
              </a:ext>
            </a:extLst>
          </p:cNvPr>
          <p:cNvSpPr>
            <a:spLocks noGrp="1"/>
          </p:cNvSpPr>
          <p:nvPr>
            <p:ph type="sldNum" sz="quarter" idx="12"/>
          </p:nvPr>
        </p:nvSpPr>
        <p:spPr/>
        <p:txBody>
          <a:bodyPr/>
          <a:lstStyle/>
          <a:p>
            <a:fld id="{0613A596-1D7D-DF4F-A348-B51CA8A0A8CF}" type="slidenum">
              <a:rPr lang="en-US" smtClean="0"/>
              <a:t>7</a:t>
            </a:fld>
            <a:endParaRPr lang="en-US"/>
          </a:p>
        </p:txBody>
      </p:sp>
    </p:spTree>
    <p:extLst>
      <p:ext uri="{BB962C8B-B14F-4D97-AF65-F5344CB8AC3E}">
        <p14:creationId xmlns:p14="http://schemas.microsoft.com/office/powerpoint/2010/main" val="2467970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FD40-5A8F-724D-AF95-FC9A8ADD0DEA}"/>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01CFD814-0C96-6542-87A5-8AFABF4B1EE1}"/>
              </a:ext>
            </a:extLst>
          </p:cNvPr>
          <p:cNvSpPr>
            <a:spLocks noGrp="1"/>
          </p:cNvSpPr>
          <p:nvPr>
            <p:ph idx="1"/>
          </p:nvPr>
        </p:nvSpPr>
        <p:spPr/>
        <p:txBody>
          <a:bodyPr/>
          <a:lstStyle/>
          <a:p>
            <a:endParaRPr lang="en-US"/>
          </a:p>
        </p:txBody>
      </p:sp>
      <p:pic>
        <p:nvPicPr>
          <p:cNvPr id="4" name="Picture 3" descr="A screenshot of a computer&#10;&#10;Description automatically generated with low confidence">
            <a:extLst>
              <a:ext uri="{FF2B5EF4-FFF2-40B4-BE49-F238E27FC236}">
                <a16:creationId xmlns:a16="http://schemas.microsoft.com/office/drawing/2014/main" id="{837009CC-30C5-3A46-9DA3-E574689FF78F}"/>
              </a:ext>
            </a:extLst>
          </p:cNvPr>
          <p:cNvPicPr>
            <a:picLocks noChangeAspect="1"/>
          </p:cNvPicPr>
          <p:nvPr/>
        </p:nvPicPr>
        <p:blipFill>
          <a:blip r:embed="rId2"/>
          <a:stretch>
            <a:fillRect/>
          </a:stretch>
        </p:blipFill>
        <p:spPr>
          <a:xfrm>
            <a:off x="238859" y="2864802"/>
            <a:ext cx="11747459" cy="2416115"/>
          </a:xfrm>
          <a:prstGeom prst="rect">
            <a:avLst/>
          </a:prstGeom>
        </p:spPr>
      </p:pic>
      <p:sp>
        <p:nvSpPr>
          <p:cNvPr id="5" name="Footer Placeholder 4">
            <a:extLst>
              <a:ext uri="{FF2B5EF4-FFF2-40B4-BE49-F238E27FC236}">
                <a16:creationId xmlns:a16="http://schemas.microsoft.com/office/drawing/2014/main" id="{DA3CBC9D-9D24-4B4E-857C-83256D2A40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75E3CC-C181-8F4A-8D8E-88C058921C4D}"/>
              </a:ext>
            </a:extLst>
          </p:cNvPr>
          <p:cNvSpPr>
            <a:spLocks noGrp="1"/>
          </p:cNvSpPr>
          <p:nvPr>
            <p:ph type="sldNum" sz="quarter" idx="12"/>
          </p:nvPr>
        </p:nvSpPr>
        <p:spPr/>
        <p:txBody>
          <a:bodyPr/>
          <a:lstStyle/>
          <a:p>
            <a:fld id="{0613A596-1D7D-DF4F-A348-B51CA8A0A8CF}" type="slidenum">
              <a:rPr lang="en-US" smtClean="0"/>
              <a:t>8</a:t>
            </a:fld>
            <a:endParaRPr lang="en-US"/>
          </a:p>
        </p:txBody>
      </p:sp>
    </p:spTree>
    <p:extLst>
      <p:ext uri="{BB962C8B-B14F-4D97-AF65-F5344CB8AC3E}">
        <p14:creationId xmlns:p14="http://schemas.microsoft.com/office/powerpoint/2010/main" val="32484439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AB065-8047-B344-A785-D4E701ACFA9D}"/>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45A1F36C-A1E1-8E43-B028-D7864DFD9A6F}"/>
              </a:ext>
            </a:extLst>
          </p:cNvPr>
          <p:cNvSpPr>
            <a:spLocks noGrp="1"/>
          </p:cNvSpPr>
          <p:nvPr>
            <p:ph idx="1"/>
          </p:nvPr>
        </p:nvSpPr>
        <p:spPr/>
        <p:txBody>
          <a:bodyPr/>
          <a:lstStyle/>
          <a:p>
            <a:r>
              <a:rPr lang="en-CA" dirty="0"/>
              <a:t>The same approach of using line graph visualizations can be seen in a more recent annual environmental report on this kind of data.</a:t>
            </a:r>
          </a:p>
          <a:p>
            <a:r>
              <a:rPr lang="en-CA" dirty="0"/>
              <a:t>Scottish Sea Fisheries Statistics for 2019 from the Cabinet Secretary for Rural Economic and Tourism provides summary data and more detailed statistics by region.</a:t>
            </a:r>
          </a:p>
          <a:p>
            <a:pPr marL="0" indent="0">
              <a:buNone/>
            </a:pPr>
            <a:endParaRPr lang="en-US" dirty="0"/>
          </a:p>
        </p:txBody>
      </p:sp>
      <p:sp>
        <p:nvSpPr>
          <p:cNvPr id="4" name="Footer Placeholder 3">
            <a:extLst>
              <a:ext uri="{FF2B5EF4-FFF2-40B4-BE49-F238E27FC236}">
                <a16:creationId xmlns:a16="http://schemas.microsoft.com/office/drawing/2014/main" id="{D8CE8334-D1B3-F941-9BE9-BC91C19C43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ABBEE0F-3073-4D46-8CAA-E112D46E92C5}"/>
              </a:ext>
            </a:extLst>
          </p:cNvPr>
          <p:cNvSpPr>
            <a:spLocks noGrp="1"/>
          </p:cNvSpPr>
          <p:nvPr>
            <p:ph type="sldNum" sz="quarter" idx="12"/>
          </p:nvPr>
        </p:nvSpPr>
        <p:spPr/>
        <p:txBody>
          <a:bodyPr/>
          <a:lstStyle/>
          <a:p>
            <a:fld id="{0613A596-1D7D-DF4F-A348-B51CA8A0A8CF}" type="slidenum">
              <a:rPr lang="en-US" smtClean="0"/>
              <a:t>9</a:t>
            </a:fld>
            <a:endParaRPr lang="en-US"/>
          </a:p>
        </p:txBody>
      </p:sp>
    </p:spTree>
    <p:extLst>
      <p:ext uri="{BB962C8B-B14F-4D97-AF65-F5344CB8AC3E}">
        <p14:creationId xmlns:p14="http://schemas.microsoft.com/office/powerpoint/2010/main" val="7291414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380</TotalTime>
  <Words>1505</Words>
  <Application>Microsoft Macintosh PowerPoint</Application>
  <PresentationFormat>Widescreen</PresentationFormat>
  <Paragraphs>185</Paragraphs>
  <Slides>31</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Calibri Light</vt:lpstr>
      <vt:lpstr>Office Theme</vt:lpstr>
      <vt:lpstr>A Study on Data Visualization for Fishery Management</vt:lpstr>
      <vt:lpstr>Agenda</vt:lpstr>
      <vt:lpstr>Fishery Data Visualization</vt:lpstr>
      <vt:lpstr>Related Work</vt:lpstr>
      <vt:lpstr>Related Work</vt:lpstr>
      <vt:lpstr>Related Work</vt:lpstr>
      <vt:lpstr>Related Work</vt:lpstr>
      <vt:lpstr>Related Work</vt:lpstr>
      <vt:lpstr>Fishery Reports</vt:lpstr>
      <vt:lpstr>Fishery Reports</vt:lpstr>
      <vt:lpstr>Fishery Reports</vt:lpstr>
      <vt:lpstr>Fishery Reports</vt:lpstr>
      <vt:lpstr>Fishery Reports</vt:lpstr>
      <vt:lpstr>Fishery Reports</vt:lpstr>
      <vt:lpstr>Fishery Reports</vt:lpstr>
      <vt:lpstr>Fishery Domain Problems</vt:lpstr>
      <vt:lpstr>Visualization Motivation</vt:lpstr>
      <vt:lpstr>Visualization Requirements</vt:lpstr>
      <vt:lpstr>System Overview</vt:lpstr>
      <vt:lpstr>System Overview</vt:lpstr>
      <vt:lpstr>System Overview</vt:lpstr>
      <vt:lpstr>Task 1.  Exploring Relationships for Fish Amount and Price </vt:lpstr>
      <vt:lpstr>Task 1.  Exploring Relationships for Fish Amount and Price </vt:lpstr>
      <vt:lpstr>Task 2.  Paired Time Series for Fish Amount and Price </vt:lpstr>
      <vt:lpstr>Task 2.  Paired Time Series for Fish Amount and Price </vt:lpstr>
      <vt:lpstr>Task 3.  Identifying Top Fish Species by Catch Amount or Price</vt:lpstr>
      <vt:lpstr>Task 3.  Identifying Top Fish Species by Catch Amount or Price</vt:lpstr>
      <vt:lpstr>Task 4.   Consequent Years Fishery Data Comparison </vt:lpstr>
      <vt:lpstr>Task 4.   Consequent Years Fishery Data Comparison </vt:lpstr>
      <vt:lpstr>Conclusions and Future Work</vt:lpstr>
      <vt:lpstr>Conclusions and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Study on Data Visualization for Fishery Management</dc:title>
  <dc:creator>Vladymyr Kozyr</dc:creator>
  <cp:lastModifiedBy>Vladymyr Kozyr</cp:lastModifiedBy>
  <cp:revision>13</cp:revision>
  <dcterms:created xsi:type="dcterms:W3CDTF">2021-10-24T03:20:27Z</dcterms:created>
  <dcterms:modified xsi:type="dcterms:W3CDTF">2021-10-26T04:13:41Z</dcterms:modified>
</cp:coreProperties>
</file>

<file path=docProps/thumbnail.jpeg>
</file>